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SimSun"/>
                <a:cs typeface="SimSu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Microsoft JhengHei"/>
                <a:cs typeface="Microsoft JhengHe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SimSun"/>
                <a:cs typeface="SimSu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936" y="0"/>
            <a:ext cx="12114835" cy="685799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32231"/>
            <a:ext cx="3416046" cy="149885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34411" y="332231"/>
            <a:ext cx="2253234" cy="149885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06011" y="332231"/>
            <a:ext cx="1396746" cy="149885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21123" y="332231"/>
            <a:ext cx="4994910" cy="149885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34400" y="332231"/>
            <a:ext cx="1567433" cy="1498854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220200" y="332231"/>
            <a:ext cx="1203198" cy="149885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SimSun"/>
                <a:cs typeface="SimSu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936" y="0"/>
            <a:ext cx="12114835" cy="685799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576148"/>
            <a:ext cx="7193915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SimSun"/>
                <a:cs typeface="SimSun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5705" y="1423880"/>
            <a:ext cx="10400588" cy="3606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Microsoft JhengHei"/>
                <a:cs typeface="Microsoft JhengHe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57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0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47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6857998"/>
                  </a:lnTo>
                  <a:lnTo>
                    <a:pt x="12192000" y="685799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F5F">
                <a:alpha val="3215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6857998"/>
                  </a:lnTo>
                </a:path>
              </a:pathLst>
            </a:custGeom>
            <a:ln w="12191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83819"/>
              <a:ext cx="2530602" cy="19911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62455" y="83819"/>
              <a:ext cx="1858518" cy="19911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2827" y="83819"/>
              <a:ext cx="4830318" cy="19911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15000" y="83819"/>
              <a:ext cx="2999994" cy="199110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46847" y="83819"/>
              <a:ext cx="2999994" cy="199110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181100"/>
              <a:ext cx="3445001" cy="199110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76855" y="1181100"/>
              <a:ext cx="2084070" cy="199110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92779" y="1181100"/>
              <a:ext cx="2084070" cy="199110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08703" y="1181100"/>
              <a:ext cx="2084070" cy="199110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24628" y="1181100"/>
              <a:ext cx="2084070" cy="1991106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8739" y="218947"/>
            <a:ext cx="9874885" cy="22205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7200" spc="10" b="1">
                <a:solidFill>
                  <a:srgbClr val="FFFFFF"/>
                </a:solidFill>
                <a:latin typeface="Microsoft JhengHei"/>
                <a:cs typeface="Microsoft JhengHei"/>
              </a:rPr>
              <a:t>臺美</a:t>
            </a:r>
            <a:r>
              <a:rPr dirty="0" sz="7200" spc="-1575" b="1">
                <a:solidFill>
                  <a:srgbClr val="FFFFFF"/>
                </a:solidFill>
                <a:latin typeface="Microsoft JhengHei"/>
                <a:cs typeface="Microsoft JhengHei"/>
              </a:rPr>
              <a:t>21</a:t>
            </a:r>
            <a:r>
              <a:rPr dirty="0" sz="7200" spc="-10" b="1">
                <a:solidFill>
                  <a:srgbClr val="FFFFFF"/>
                </a:solidFill>
                <a:latin typeface="Microsoft JhengHei"/>
                <a:cs typeface="Microsoft JhengHei"/>
              </a:rPr>
              <a:t>世</a:t>
            </a:r>
            <a:r>
              <a:rPr dirty="0" sz="7200" spc="10" b="1">
                <a:solidFill>
                  <a:srgbClr val="FFFFFF"/>
                </a:solidFill>
                <a:latin typeface="Microsoft JhengHei"/>
                <a:cs typeface="Microsoft JhengHei"/>
              </a:rPr>
              <a:t>紀</a:t>
            </a:r>
            <a:r>
              <a:rPr dirty="0" sz="7200" b="1">
                <a:solidFill>
                  <a:srgbClr val="FFFFFF"/>
                </a:solidFill>
                <a:latin typeface="Microsoft JhengHei"/>
                <a:cs typeface="Microsoft JhengHei"/>
              </a:rPr>
              <a:t>貿</a:t>
            </a:r>
            <a:r>
              <a:rPr dirty="0" sz="7200" spc="30" b="1">
                <a:solidFill>
                  <a:srgbClr val="FFFFFF"/>
                </a:solidFill>
                <a:latin typeface="Microsoft JhengHei"/>
                <a:cs typeface="Microsoft JhengHei"/>
              </a:rPr>
              <a:t>易</a:t>
            </a:r>
            <a:r>
              <a:rPr dirty="0" sz="7200" spc="10" b="1">
                <a:solidFill>
                  <a:srgbClr val="FFFFFF"/>
                </a:solidFill>
                <a:latin typeface="Microsoft JhengHei"/>
                <a:cs typeface="Microsoft JhengHei"/>
              </a:rPr>
              <a:t>倡</a:t>
            </a:r>
            <a:r>
              <a:rPr dirty="0" sz="7200" spc="15" b="1">
                <a:solidFill>
                  <a:srgbClr val="FFFFFF"/>
                </a:solidFill>
                <a:latin typeface="Microsoft JhengHei"/>
                <a:cs typeface="Microsoft JhengHei"/>
              </a:rPr>
              <a:t>議</a:t>
            </a:r>
            <a:r>
              <a:rPr dirty="0" sz="7200" spc="10" b="1">
                <a:solidFill>
                  <a:srgbClr val="FFFFFF"/>
                </a:solidFill>
                <a:latin typeface="Microsoft JhengHei"/>
                <a:cs typeface="Microsoft JhengHei"/>
              </a:rPr>
              <a:t>首次 </a:t>
            </a:r>
            <a:r>
              <a:rPr dirty="0" sz="7200" spc="-10" b="1">
                <a:solidFill>
                  <a:srgbClr val="FFFFFF"/>
                </a:solidFill>
                <a:latin typeface="Microsoft JhengHei"/>
                <a:cs typeface="Microsoft JhengHei"/>
              </a:rPr>
              <a:t>納入</a:t>
            </a:r>
            <a:r>
              <a:rPr dirty="0" sz="7200" spc="25" b="1">
                <a:solidFill>
                  <a:srgbClr val="FFFFFF"/>
                </a:solidFill>
                <a:latin typeface="Microsoft JhengHei"/>
                <a:cs typeface="Microsoft JhengHei"/>
              </a:rPr>
              <a:t>「</a:t>
            </a:r>
            <a:r>
              <a:rPr dirty="0" sz="7200" spc="10" b="1">
                <a:solidFill>
                  <a:srgbClr val="FFFFFF"/>
                </a:solidFill>
                <a:latin typeface="Microsoft JhengHei"/>
                <a:cs typeface="Microsoft JhengHei"/>
              </a:rPr>
              <a:t>反</a:t>
            </a:r>
            <a:r>
              <a:rPr dirty="0" sz="7200" spc="5" b="1">
                <a:solidFill>
                  <a:srgbClr val="FFFFFF"/>
                </a:solidFill>
                <a:latin typeface="Microsoft JhengHei"/>
                <a:cs typeface="Microsoft JhengHei"/>
              </a:rPr>
              <a:t>貪</a:t>
            </a:r>
            <a:r>
              <a:rPr dirty="0" sz="7200" spc="10" b="1">
                <a:solidFill>
                  <a:srgbClr val="FFFFFF"/>
                </a:solidFill>
                <a:latin typeface="Microsoft JhengHei"/>
                <a:cs typeface="Microsoft JhengHei"/>
              </a:rPr>
              <a:t>腐</a:t>
            </a:r>
            <a:r>
              <a:rPr dirty="0" sz="7200" b="1">
                <a:solidFill>
                  <a:srgbClr val="FFFFFF"/>
                </a:solidFill>
                <a:latin typeface="Microsoft JhengHei"/>
                <a:cs typeface="Microsoft JhengHei"/>
              </a:rPr>
              <a:t>」</a:t>
            </a:r>
            <a:endParaRPr sz="7200">
              <a:latin typeface="Microsoft JhengHei"/>
              <a:cs typeface="Microsoft JhengHe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107930" y="5877305"/>
            <a:ext cx="1824355" cy="584200"/>
          </a:xfrm>
          <a:custGeom>
            <a:avLst/>
            <a:gdLst/>
            <a:ahLst/>
            <a:cxnLst/>
            <a:rect l="l" t="t" r="r" b="b"/>
            <a:pathLst>
              <a:path w="1824354" h="584200">
                <a:moveTo>
                  <a:pt x="0" y="583692"/>
                </a:moveTo>
                <a:lnTo>
                  <a:pt x="1824227" y="583692"/>
                </a:lnTo>
                <a:lnTo>
                  <a:pt x="1824227" y="0"/>
                </a:lnTo>
                <a:lnTo>
                  <a:pt x="0" y="0"/>
                </a:lnTo>
                <a:lnTo>
                  <a:pt x="0" y="583692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10197845" y="5879998"/>
            <a:ext cx="1647189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18159" marR="5080" indent="-506095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FFFFFF"/>
                </a:solidFill>
                <a:latin typeface="SimSun"/>
                <a:cs typeface="SimSun"/>
              </a:rPr>
              <a:t>高雄市政府教育局 </a:t>
            </a:r>
            <a:r>
              <a:rPr dirty="0" sz="1600" spc="-5">
                <a:solidFill>
                  <a:srgbClr val="FFFFFF"/>
                </a:solidFill>
                <a:latin typeface="SimSun"/>
                <a:cs typeface="SimSun"/>
              </a:rPr>
              <a:t>關心您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576148"/>
            <a:ext cx="706945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5"/>
              <a:t>三、促進公務員廉政措</a:t>
            </a:r>
            <a:r>
              <a:rPr dirty="0" spc="-25"/>
              <a:t>施</a:t>
            </a:r>
            <a:r>
              <a:rPr dirty="0" spc="-70"/>
              <a:t>-</a:t>
            </a:r>
            <a:r>
              <a:rPr dirty="0" spc="-580"/>
              <a:t>(1)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16408" y="2388107"/>
            <a:ext cx="9600565" cy="2463800"/>
            <a:chOff x="216408" y="2388107"/>
            <a:chExt cx="9600565" cy="24638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408" y="2388107"/>
              <a:ext cx="9478518" cy="8938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66860" y="2388107"/>
              <a:ext cx="649985" cy="8938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3172" y="3939539"/>
              <a:ext cx="639318" cy="83743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5008" y="3957827"/>
              <a:ext cx="936498" cy="89382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3440" y="3957827"/>
              <a:ext cx="2562606" cy="8938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87980" y="3957827"/>
              <a:ext cx="934973" cy="89382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55168" y="2363397"/>
            <a:ext cx="10695940" cy="3479165"/>
          </a:xfrm>
          <a:prstGeom prst="rect">
            <a:avLst/>
          </a:prstGeom>
        </p:spPr>
        <p:txBody>
          <a:bodyPr wrap="square" lIns="0" tIns="908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dirty="0" sz="3200" spc="5" b="1">
                <a:latin typeface="Microsoft JhengHei"/>
                <a:cs typeface="Microsoft JhengHei"/>
              </a:rPr>
              <a:t>「</a:t>
            </a:r>
            <a:r>
              <a:rPr dirty="0" sz="3200" spc="15" b="1">
                <a:latin typeface="Microsoft JhengHei"/>
                <a:cs typeface="Microsoft JhengHei"/>
              </a:rPr>
              <a:t>針</a:t>
            </a:r>
            <a:r>
              <a:rPr dirty="0" sz="3200" spc="20" b="1">
                <a:latin typeface="Microsoft JhengHei"/>
                <a:cs typeface="Microsoft JhengHei"/>
              </a:rPr>
              <a:t>對</a:t>
            </a:r>
            <a:r>
              <a:rPr dirty="0" sz="3200" spc="5" b="1">
                <a:latin typeface="Microsoft JhengHei"/>
                <a:cs typeface="Microsoft JhengHei"/>
              </a:rPr>
              <a:t>高</a:t>
            </a:r>
            <a:r>
              <a:rPr dirty="0" sz="3200" spc="-15" b="1">
                <a:latin typeface="Microsoft JhengHei"/>
                <a:cs typeface="Microsoft JhengHei"/>
              </a:rPr>
              <a:t>貪</a:t>
            </a:r>
            <a:r>
              <a:rPr dirty="0" sz="3200" spc="5" b="1">
                <a:latin typeface="Microsoft JhengHei"/>
                <a:cs typeface="Microsoft JhengHei"/>
              </a:rPr>
              <a:t>腐風</a:t>
            </a:r>
            <a:r>
              <a:rPr dirty="0" sz="3200" spc="-15" b="1">
                <a:latin typeface="Microsoft JhengHei"/>
                <a:cs typeface="Microsoft JhengHei"/>
              </a:rPr>
              <a:t>險</a:t>
            </a:r>
            <a:r>
              <a:rPr dirty="0" sz="3200" spc="5" b="1">
                <a:latin typeface="Microsoft JhengHei"/>
                <a:cs typeface="Microsoft JhengHei"/>
              </a:rPr>
              <a:t>職務</a:t>
            </a:r>
            <a:r>
              <a:rPr dirty="0" sz="3200" spc="-15" b="1">
                <a:latin typeface="Microsoft JhengHei"/>
                <a:cs typeface="Microsoft JhengHei"/>
              </a:rPr>
              <a:t>加</a:t>
            </a:r>
            <a:r>
              <a:rPr dirty="0" sz="3200" spc="5" b="1">
                <a:latin typeface="Microsoft JhengHei"/>
                <a:cs typeface="Microsoft JhengHei"/>
              </a:rPr>
              <a:t>強選</a:t>
            </a:r>
            <a:r>
              <a:rPr dirty="0" sz="3200" spc="-10" b="1">
                <a:latin typeface="Microsoft JhengHei"/>
                <a:cs typeface="Microsoft JhengHei"/>
              </a:rPr>
              <a:t>任</a:t>
            </a:r>
            <a:r>
              <a:rPr dirty="0" sz="3200" spc="5" b="1">
                <a:latin typeface="Microsoft JhengHei"/>
                <a:cs typeface="Microsoft JhengHei"/>
              </a:rPr>
              <a:t>程序</a:t>
            </a:r>
            <a:r>
              <a:rPr dirty="0" sz="3200" spc="-15" b="1">
                <a:latin typeface="Microsoft JhengHei"/>
                <a:cs typeface="Microsoft JhengHei"/>
              </a:rPr>
              <a:t>及</a:t>
            </a:r>
            <a:r>
              <a:rPr dirty="0" sz="3200" spc="5" b="1">
                <a:latin typeface="Microsoft JhengHei"/>
                <a:cs typeface="Microsoft JhengHei"/>
              </a:rPr>
              <a:t>教育</a:t>
            </a:r>
            <a:r>
              <a:rPr dirty="0" sz="3200" spc="-15" b="1">
                <a:latin typeface="Microsoft JhengHei"/>
                <a:cs typeface="Microsoft JhengHei"/>
              </a:rPr>
              <a:t>訓</a:t>
            </a:r>
            <a:r>
              <a:rPr dirty="0" sz="3200" spc="5" b="1">
                <a:latin typeface="Microsoft JhengHei"/>
                <a:cs typeface="Microsoft JhengHei"/>
              </a:rPr>
              <a:t>練</a:t>
            </a:r>
            <a:r>
              <a:rPr dirty="0" sz="3200" spc="10" b="1">
                <a:latin typeface="Microsoft JhengHei"/>
                <a:cs typeface="Microsoft JhengHei"/>
              </a:rPr>
              <a:t>」</a:t>
            </a:r>
            <a:r>
              <a:rPr dirty="0" sz="3200" spc="150" b="1">
                <a:latin typeface="Microsoft JhengHei"/>
                <a:cs typeface="Microsoft JhengHei"/>
              </a:rPr>
              <a:t>:</a:t>
            </a:r>
            <a:endParaRPr sz="3200">
              <a:latin typeface="Microsoft JhengHei"/>
              <a:cs typeface="Microsoft JhengHei"/>
            </a:endParaRPr>
          </a:p>
          <a:p>
            <a:pPr marL="241300" marR="692150" indent="-228600">
              <a:lnSpc>
                <a:spcPts val="3460"/>
              </a:lnSpc>
              <a:spcBef>
                <a:spcPts val="1045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3200">
                <a:latin typeface="SimSun"/>
                <a:cs typeface="SimSun"/>
              </a:rPr>
              <a:t>現有</a:t>
            </a:r>
            <a:r>
              <a:rPr dirty="0" sz="3200" spc="10" b="1">
                <a:latin typeface="Microsoft JhengHei"/>
                <a:cs typeface="Microsoft JhengHei"/>
              </a:rPr>
              <a:t>《</a:t>
            </a:r>
            <a:r>
              <a:rPr dirty="0" sz="3200" b="1">
                <a:solidFill>
                  <a:srgbClr val="FF0000"/>
                </a:solidFill>
                <a:latin typeface="Microsoft JhengHei"/>
                <a:cs typeface="Microsoft JhengHei"/>
              </a:rPr>
              <a:t>採購人員</a:t>
            </a:r>
            <a:r>
              <a:rPr dirty="0" sz="3200" spc="-15" b="1">
                <a:solidFill>
                  <a:srgbClr val="FF0000"/>
                </a:solidFill>
                <a:latin typeface="Microsoft JhengHei"/>
                <a:cs typeface="Microsoft JhengHei"/>
              </a:rPr>
              <a:t>倫</a:t>
            </a:r>
            <a:r>
              <a:rPr dirty="0" sz="3200" b="1">
                <a:solidFill>
                  <a:srgbClr val="FF0000"/>
                </a:solidFill>
                <a:latin typeface="Microsoft JhengHei"/>
                <a:cs typeface="Microsoft JhengHei"/>
              </a:rPr>
              <a:t>理準</a:t>
            </a:r>
            <a:r>
              <a:rPr dirty="0" sz="3200" spc="-10" b="1">
                <a:solidFill>
                  <a:srgbClr val="FF0000"/>
                </a:solidFill>
                <a:latin typeface="Microsoft JhengHei"/>
                <a:cs typeface="Microsoft JhengHei"/>
              </a:rPr>
              <a:t>則</a:t>
            </a:r>
            <a:r>
              <a:rPr dirty="0" sz="3200" b="1">
                <a:latin typeface="Microsoft JhengHei"/>
                <a:cs typeface="Microsoft JhengHei"/>
              </a:rPr>
              <a:t>》</a:t>
            </a:r>
            <a:r>
              <a:rPr dirty="0" sz="3200" spc="-20">
                <a:latin typeface="SimSun"/>
                <a:cs typeface="SimSun"/>
              </a:rPr>
              <a:t>，</a:t>
            </a:r>
            <a:r>
              <a:rPr dirty="0" sz="3200" spc="-30">
                <a:latin typeface="SimSun"/>
                <a:cs typeface="SimSun"/>
              </a:rPr>
              <a:t>包</a:t>
            </a:r>
            <a:r>
              <a:rPr dirty="0" sz="3200">
                <a:latin typeface="SimSun"/>
                <a:cs typeface="SimSun"/>
              </a:rPr>
              <a:t>括採</a:t>
            </a:r>
            <a:r>
              <a:rPr dirty="0" sz="3200" spc="-15">
                <a:latin typeface="SimSun"/>
                <a:cs typeface="SimSun"/>
              </a:rPr>
              <a:t>購</a:t>
            </a:r>
            <a:r>
              <a:rPr dirty="0" sz="3200">
                <a:latin typeface="SimSun"/>
                <a:cs typeface="SimSun"/>
              </a:rPr>
              <a:t>人員</a:t>
            </a:r>
            <a:r>
              <a:rPr dirty="0" sz="3200" spc="-15">
                <a:latin typeface="SimSun"/>
                <a:cs typeface="SimSun"/>
              </a:rPr>
              <a:t>不</a:t>
            </a:r>
            <a:r>
              <a:rPr dirty="0" sz="3200">
                <a:latin typeface="SimSun"/>
                <a:cs typeface="SimSun"/>
              </a:rPr>
              <a:t>得有</a:t>
            </a:r>
            <a:r>
              <a:rPr dirty="0" sz="3200" spc="-15">
                <a:latin typeface="SimSun"/>
                <a:cs typeface="SimSun"/>
              </a:rPr>
              <a:t>之</a:t>
            </a:r>
            <a:r>
              <a:rPr dirty="0" sz="3200">
                <a:latin typeface="SimSun"/>
                <a:cs typeface="SimSun"/>
              </a:rPr>
              <a:t>行 為及違反該準則之處置。</a:t>
            </a:r>
            <a:endParaRPr sz="3200">
              <a:latin typeface="SimSun"/>
              <a:cs typeface="SimSun"/>
            </a:endParaRPr>
          </a:p>
          <a:p>
            <a:pPr marL="241300" indent="-228600">
              <a:lnSpc>
                <a:spcPts val="3650"/>
              </a:lnSpc>
              <a:spcBef>
                <a:spcPts val="560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3200" spc="10" b="1">
                <a:latin typeface="Microsoft JhengHei"/>
                <a:cs typeface="Microsoft JhengHei"/>
              </a:rPr>
              <a:t>《</a:t>
            </a:r>
            <a:r>
              <a:rPr dirty="0" sz="3200" spc="5" b="1">
                <a:latin typeface="Microsoft JhengHei"/>
                <a:cs typeface="Microsoft JhengHei"/>
              </a:rPr>
              <a:t>政</a:t>
            </a:r>
            <a:r>
              <a:rPr dirty="0" sz="3200" b="1">
                <a:latin typeface="Microsoft JhengHei"/>
                <a:cs typeface="Microsoft JhengHei"/>
              </a:rPr>
              <a:t>府採</a:t>
            </a:r>
            <a:r>
              <a:rPr dirty="0" sz="3200" spc="-15" b="1">
                <a:latin typeface="Microsoft JhengHei"/>
                <a:cs typeface="Microsoft JhengHei"/>
              </a:rPr>
              <a:t>購</a:t>
            </a:r>
            <a:r>
              <a:rPr dirty="0" sz="3200" spc="5" b="1">
                <a:latin typeface="Microsoft JhengHei"/>
                <a:cs typeface="Microsoft JhengHei"/>
              </a:rPr>
              <a:t>法</a:t>
            </a:r>
            <a:r>
              <a:rPr dirty="0" sz="3200" b="1">
                <a:latin typeface="Microsoft JhengHei"/>
                <a:cs typeface="Microsoft JhengHei"/>
              </a:rPr>
              <a:t>》</a:t>
            </a:r>
            <a:r>
              <a:rPr dirty="0" sz="3200" spc="-10">
                <a:latin typeface="SimSun"/>
                <a:cs typeface="SimSun"/>
              </a:rPr>
              <a:t>規</a:t>
            </a:r>
            <a:r>
              <a:rPr dirty="0" sz="3200">
                <a:latin typeface="SimSun"/>
                <a:cs typeface="SimSun"/>
              </a:rPr>
              <a:t>定</a:t>
            </a:r>
            <a:r>
              <a:rPr dirty="0" sz="3200" spc="-640">
                <a:latin typeface="SimSun"/>
                <a:cs typeface="SimSun"/>
              </a:rPr>
              <a:t>:</a:t>
            </a:r>
            <a:endParaRPr sz="3200">
              <a:latin typeface="SimSun"/>
              <a:cs typeface="SimSun"/>
            </a:endParaRPr>
          </a:p>
          <a:p>
            <a:pPr marL="241300">
              <a:lnSpc>
                <a:spcPts val="3454"/>
              </a:lnSpc>
            </a:pPr>
            <a:r>
              <a:rPr dirty="0" sz="3200">
                <a:latin typeface="SimSun"/>
                <a:cs typeface="SimSun"/>
              </a:rPr>
              <a:t>辦理</a:t>
            </a:r>
            <a:r>
              <a:rPr dirty="0" sz="3200" spc="5">
                <a:latin typeface="SimSun"/>
                <a:cs typeface="SimSun"/>
              </a:rPr>
              <a:t>採購</a:t>
            </a:r>
            <a:r>
              <a:rPr dirty="0" sz="3200" spc="10">
                <a:latin typeface="SimSun"/>
                <a:cs typeface="SimSun"/>
              </a:rPr>
              <a:t>宜</a:t>
            </a:r>
            <a:r>
              <a:rPr dirty="0" sz="3200">
                <a:latin typeface="SimSun"/>
                <a:cs typeface="SimSun"/>
              </a:rPr>
              <a:t>由經</a:t>
            </a:r>
            <a:r>
              <a:rPr dirty="0" sz="3200">
                <a:solidFill>
                  <a:srgbClr val="FF0000"/>
                </a:solidFill>
                <a:latin typeface="SimSun"/>
                <a:cs typeface="SimSun"/>
              </a:rPr>
              <a:t>採購</a:t>
            </a:r>
            <a:r>
              <a:rPr dirty="0" sz="3200" spc="5">
                <a:solidFill>
                  <a:srgbClr val="FF0000"/>
                </a:solidFill>
                <a:latin typeface="SimSun"/>
                <a:cs typeface="SimSun"/>
              </a:rPr>
              <a:t>專業人員</a:t>
            </a:r>
            <a:r>
              <a:rPr dirty="0" sz="3200" spc="-15">
                <a:solidFill>
                  <a:srgbClr val="FF0000"/>
                </a:solidFill>
                <a:latin typeface="SimSun"/>
                <a:cs typeface="SimSun"/>
              </a:rPr>
              <a:t>資</a:t>
            </a:r>
            <a:r>
              <a:rPr dirty="0" sz="3200" spc="-10">
                <a:solidFill>
                  <a:srgbClr val="FF0000"/>
                </a:solidFill>
                <a:latin typeface="SimSun"/>
                <a:cs typeface="SimSun"/>
              </a:rPr>
              <a:t>格考</a:t>
            </a:r>
            <a:r>
              <a:rPr dirty="0" sz="3200" spc="-15">
                <a:solidFill>
                  <a:srgbClr val="FF0000"/>
                </a:solidFill>
                <a:latin typeface="SimSun"/>
                <a:cs typeface="SimSun"/>
              </a:rPr>
              <a:t>試</a:t>
            </a:r>
            <a:r>
              <a:rPr dirty="0" sz="3200">
                <a:solidFill>
                  <a:srgbClr val="FF0000"/>
                </a:solidFill>
                <a:latin typeface="SimSun"/>
                <a:cs typeface="SimSun"/>
              </a:rPr>
              <a:t>訓練</a:t>
            </a:r>
            <a:r>
              <a:rPr dirty="0" sz="3200" spc="-15">
                <a:solidFill>
                  <a:srgbClr val="FF0000"/>
                </a:solidFill>
                <a:latin typeface="SimSun"/>
                <a:cs typeface="SimSun"/>
              </a:rPr>
              <a:t>取</a:t>
            </a:r>
            <a:r>
              <a:rPr dirty="0" sz="3200">
                <a:solidFill>
                  <a:srgbClr val="FF0000"/>
                </a:solidFill>
                <a:latin typeface="SimSun"/>
                <a:cs typeface="SimSun"/>
              </a:rPr>
              <a:t>得</a:t>
            </a:r>
            <a:r>
              <a:rPr dirty="0" sz="3200">
                <a:solidFill>
                  <a:srgbClr val="FF0000"/>
                </a:solidFill>
                <a:latin typeface="SimSun"/>
                <a:cs typeface="SimSun"/>
              </a:rPr>
              <a:t>證</a:t>
            </a:r>
            <a:r>
              <a:rPr dirty="0" sz="3200" spc="-10">
                <a:solidFill>
                  <a:srgbClr val="FF0000"/>
                </a:solidFill>
                <a:latin typeface="SimSun"/>
                <a:cs typeface="SimSun"/>
              </a:rPr>
              <a:t>書</a:t>
            </a:r>
            <a:r>
              <a:rPr dirty="0" sz="3200">
                <a:latin typeface="SimSun"/>
                <a:cs typeface="SimSun"/>
              </a:rPr>
              <a:t>之</a:t>
            </a:r>
            <a:endParaRPr sz="3200">
              <a:latin typeface="SimSun"/>
              <a:cs typeface="SimSun"/>
            </a:endParaRPr>
          </a:p>
          <a:p>
            <a:pPr marL="241300">
              <a:lnSpc>
                <a:spcPts val="3454"/>
              </a:lnSpc>
            </a:pPr>
            <a:r>
              <a:rPr dirty="0" sz="3200" spc="5">
                <a:latin typeface="SimSun"/>
                <a:cs typeface="SimSun"/>
              </a:rPr>
              <a:t>採購</a:t>
            </a:r>
            <a:r>
              <a:rPr dirty="0" sz="3200" spc="-10">
                <a:latin typeface="SimSun"/>
                <a:cs typeface="SimSun"/>
              </a:rPr>
              <a:t>專</a:t>
            </a:r>
            <a:r>
              <a:rPr dirty="0" sz="3200" spc="5">
                <a:latin typeface="SimSun"/>
                <a:cs typeface="SimSun"/>
              </a:rPr>
              <a:t>業人</a:t>
            </a:r>
            <a:r>
              <a:rPr dirty="0" sz="3200" spc="-15">
                <a:latin typeface="SimSun"/>
                <a:cs typeface="SimSun"/>
              </a:rPr>
              <a:t>員</a:t>
            </a:r>
            <a:r>
              <a:rPr dirty="0" sz="3200" spc="-10">
                <a:latin typeface="SimSun"/>
                <a:cs typeface="SimSun"/>
              </a:rPr>
              <a:t>辦理</a:t>
            </a:r>
            <a:r>
              <a:rPr dirty="0" sz="3200" spc="-30">
                <a:latin typeface="SimSun"/>
                <a:cs typeface="SimSun"/>
              </a:rPr>
              <a:t>，</a:t>
            </a:r>
            <a:r>
              <a:rPr dirty="0" sz="3200" spc="5">
                <a:latin typeface="SimSun"/>
                <a:cs typeface="SimSun"/>
              </a:rPr>
              <a:t>且一</a:t>
            </a:r>
            <a:r>
              <a:rPr dirty="0" sz="3200" spc="-15">
                <a:latin typeface="SimSun"/>
                <a:cs typeface="SimSun"/>
              </a:rPr>
              <a:t>定</a:t>
            </a:r>
            <a:r>
              <a:rPr dirty="0" sz="3200">
                <a:latin typeface="SimSun"/>
                <a:cs typeface="SimSun"/>
              </a:rPr>
              <a:t>金額</a:t>
            </a:r>
            <a:r>
              <a:rPr dirty="0" sz="3200" spc="-250">
                <a:latin typeface="SimSun"/>
                <a:cs typeface="SimSun"/>
              </a:rPr>
              <a:t>（150</a:t>
            </a:r>
            <a:r>
              <a:rPr dirty="0" sz="3200" spc="-10">
                <a:latin typeface="SimSun"/>
                <a:cs typeface="SimSun"/>
              </a:rPr>
              <a:t> </a:t>
            </a:r>
            <a:r>
              <a:rPr dirty="0" sz="3200" spc="5">
                <a:latin typeface="SimSun"/>
                <a:cs typeface="SimSun"/>
              </a:rPr>
              <a:t>萬</a:t>
            </a:r>
            <a:r>
              <a:rPr dirty="0" sz="3200" spc="-15">
                <a:latin typeface="SimSun"/>
                <a:cs typeface="SimSun"/>
              </a:rPr>
              <a:t>元</a:t>
            </a:r>
            <a:r>
              <a:rPr dirty="0" sz="3200" spc="5">
                <a:latin typeface="SimSun"/>
                <a:cs typeface="SimSun"/>
              </a:rPr>
              <a:t>以上</a:t>
            </a:r>
            <a:r>
              <a:rPr dirty="0" sz="3200" spc="-15">
                <a:latin typeface="SimSun"/>
                <a:cs typeface="SimSun"/>
              </a:rPr>
              <a:t>）</a:t>
            </a:r>
            <a:r>
              <a:rPr dirty="0" sz="3200" spc="5">
                <a:latin typeface="SimSun"/>
                <a:cs typeface="SimSun"/>
              </a:rPr>
              <a:t>之採</a:t>
            </a:r>
            <a:r>
              <a:rPr dirty="0" sz="3200" spc="-10">
                <a:latin typeface="SimSun"/>
                <a:cs typeface="SimSun"/>
              </a:rPr>
              <a:t>購</a:t>
            </a:r>
            <a:r>
              <a:rPr dirty="0" sz="3200" spc="-30">
                <a:latin typeface="SimSun"/>
                <a:cs typeface="SimSun"/>
              </a:rPr>
              <a:t>，</a:t>
            </a:r>
            <a:endParaRPr sz="3200">
              <a:latin typeface="SimSun"/>
              <a:cs typeface="SimSun"/>
            </a:endParaRPr>
          </a:p>
          <a:p>
            <a:pPr marL="241300">
              <a:lnSpc>
                <a:spcPts val="3650"/>
              </a:lnSpc>
            </a:pPr>
            <a:r>
              <a:rPr dirty="0" sz="3200">
                <a:latin typeface="SimSun"/>
                <a:cs typeface="SimSun"/>
              </a:rPr>
              <a:t>「應」</a:t>
            </a:r>
            <a:r>
              <a:rPr dirty="0" sz="3200" spc="-5">
                <a:latin typeface="SimSun"/>
                <a:cs typeface="SimSun"/>
              </a:rPr>
              <a:t>由</a:t>
            </a:r>
            <a:r>
              <a:rPr dirty="0" sz="3200">
                <a:latin typeface="SimSun"/>
                <a:cs typeface="SimSun"/>
              </a:rPr>
              <a:t>採購專業人員為</a:t>
            </a:r>
            <a:r>
              <a:rPr dirty="0" sz="3200" spc="-5">
                <a:latin typeface="SimSun"/>
                <a:cs typeface="SimSun"/>
              </a:rPr>
              <a:t>之</a:t>
            </a:r>
            <a:r>
              <a:rPr dirty="0" sz="3200">
                <a:latin typeface="SimSun"/>
                <a:cs typeface="SimSun"/>
              </a:rPr>
              <a:t>。</a:t>
            </a:r>
            <a:endParaRPr sz="3200">
              <a:latin typeface="SimSun"/>
              <a:cs typeface="SimSun"/>
            </a:endParaRP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214104" y="152400"/>
            <a:ext cx="1982724" cy="198272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5"/>
              <a:t>三、促進公務員廉政措</a:t>
            </a:r>
            <a:r>
              <a:rPr dirty="0" spc="-25"/>
              <a:t>施</a:t>
            </a:r>
            <a:r>
              <a:rPr dirty="0" spc="-70"/>
              <a:t>-</a:t>
            </a:r>
            <a:r>
              <a:rPr dirty="0" spc="-250"/>
              <a:t>(3)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78180" y="1153667"/>
            <a:ext cx="2279650" cy="894080"/>
            <a:chOff x="678180" y="1153667"/>
            <a:chExt cx="2279650" cy="8940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8180" y="1153667"/>
              <a:ext cx="2157222" cy="8938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07336" y="1153667"/>
              <a:ext cx="649986" cy="89382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16939" y="1178224"/>
            <a:ext cx="10189210" cy="4171315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3200" spc="5" b="1">
                <a:latin typeface="Microsoft JhengHei"/>
                <a:cs typeface="Microsoft JhengHei"/>
              </a:rPr>
              <a:t>陽光</a:t>
            </a:r>
            <a:r>
              <a:rPr dirty="0" sz="3200" spc="-5" b="1">
                <a:latin typeface="Microsoft JhengHei"/>
                <a:cs typeface="Microsoft JhengHei"/>
              </a:rPr>
              <a:t>法</a:t>
            </a:r>
            <a:r>
              <a:rPr dirty="0" sz="3200" b="1">
                <a:latin typeface="Microsoft JhengHei"/>
                <a:cs typeface="Microsoft JhengHei"/>
              </a:rPr>
              <a:t>案</a:t>
            </a:r>
            <a:r>
              <a:rPr dirty="0" sz="3200" spc="145" b="1">
                <a:latin typeface="Microsoft JhengHei"/>
                <a:cs typeface="Microsoft JhengHei"/>
              </a:rPr>
              <a:t>:</a:t>
            </a:r>
            <a:endParaRPr sz="3200">
              <a:latin typeface="Microsoft JhengHei"/>
              <a:cs typeface="Microsoft JhengHei"/>
            </a:endParaRPr>
          </a:p>
          <a:p>
            <a:pPr marL="241300" indent="-229235">
              <a:lnSpc>
                <a:spcPct val="100000"/>
              </a:lnSpc>
              <a:spcBef>
                <a:spcPts val="225"/>
              </a:spcBef>
              <a:buFont typeface="Arial MT"/>
              <a:buChar char="•"/>
              <a:tabLst>
                <a:tab pos="241935" algn="l"/>
              </a:tabLst>
            </a:pPr>
            <a:r>
              <a:rPr dirty="0" sz="3200" spc="10" b="1">
                <a:latin typeface="Microsoft JhengHei"/>
                <a:cs typeface="Microsoft JhengHei"/>
              </a:rPr>
              <a:t>《</a:t>
            </a:r>
            <a:r>
              <a:rPr dirty="0" sz="3200" spc="5" b="1">
                <a:latin typeface="Microsoft JhengHei"/>
                <a:cs typeface="Microsoft JhengHei"/>
              </a:rPr>
              <a:t>公職人員</a:t>
            </a:r>
            <a:r>
              <a:rPr dirty="0" sz="3200" spc="-10" b="1">
                <a:latin typeface="Microsoft JhengHei"/>
                <a:cs typeface="Microsoft JhengHei"/>
              </a:rPr>
              <a:t>利</a:t>
            </a:r>
            <a:r>
              <a:rPr dirty="0" sz="3200" spc="-25" b="1">
                <a:latin typeface="Microsoft JhengHei"/>
                <a:cs typeface="Microsoft JhengHei"/>
              </a:rPr>
              <a:t>益</a:t>
            </a:r>
            <a:r>
              <a:rPr dirty="0" sz="3200" spc="-40" b="1">
                <a:latin typeface="Microsoft JhengHei"/>
                <a:cs typeface="Microsoft JhengHei"/>
              </a:rPr>
              <a:t>衝</a:t>
            </a:r>
            <a:r>
              <a:rPr dirty="0" sz="3200" spc="5" b="1">
                <a:latin typeface="Microsoft JhengHei"/>
                <a:cs typeface="Microsoft JhengHei"/>
              </a:rPr>
              <a:t>突</a:t>
            </a:r>
            <a:r>
              <a:rPr dirty="0" sz="3200" spc="-15" b="1">
                <a:latin typeface="Microsoft JhengHei"/>
                <a:cs typeface="Microsoft JhengHei"/>
              </a:rPr>
              <a:t>迴</a:t>
            </a:r>
            <a:r>
              <a:rPr dirty="0" sz="3200" spc="5" b="1">
                <a:latin typeface="Microsoft JhengHei"/>
                <a:cs typeface="Microsoft JhengHei"/>
              </a:rPr>
              <a:t>避</a:t>
            </a:r>
            <a:r>
              <a:rPr dirty="0" sz="3200" b="1">
                <a:latin typeface="Microsoft JhengHei"/>
                <a:cs typeface="Microsoft JhengHei"/>
              </a:rPr>
              <a:t>法</a:t>
            </a:r>
            <a:r>
              <a:rPr dirty="0" sz="3200" spc="5" b="1">
                <a:latin typeface="Microsoft JhengHei"/>
                <a:cs typeface="Microsoft JhengHei"/>
              </a:rPr>
              <a:t>》</a:t>
            </a:r>
            <a:endParaRPr sz="3200">
              <a:latin typeface="Microsoft JhengHei"/>
              <a:cs typeface="Microsoft JhengHei"/>
            </a:endParaRPr>
          </a:p>
          <a:p>
            <a:pPr algn="just" marL="12700" marR="6350">
              <a:lnSpc>
                <a:spcPts val="3070"/>
              </a:lnSpc>
              <a:spcBef>
                <a:spcPts val="975"/>
              </a:spcBef>
            </a:pPr>
            <a:r>
              <a:rPr dirty="0" sz="3200">
                <a:latin typeface="SimSun"/>
                <a:cs typeface="SimSun"/>
              </a:rPr>
              <a:t>要</a:t>
            </a:r>
            <a:r>
              <a:rPr dirty="0" sz="3200" spc="-5">
                <a:latin typeface="SimSun"/>
                <a:cs typeface="SimSun"/>
              </a:rPr>
              <a:t>求</a:t>
            </a:r>
            <a:r>
              <a:rPr dirty="0" sz="3200">
                <a:latin typeface="SimSun"/>
                <a:cs typeface="SimSun"/>
              </a:rPr>
              <a:t>公職人員</a:t>
            </a:r>
            <a:r>
              <a:rPr dirty="0" sz="3200">
                <a:solidFill>
                  <a:srgbClr val="FF0000"/>
                </a:solidFill>
                <a:latin typeface="SimSun"/>
                <a:cs typeface="SimSun"/>
              </a:rPr>
              <a:t>自行迴避</a:t>
            </a:r>
            <a:r>
              <a:rPr dirty="0" sz="3200" spc="-15">
                <a:solidFill>
                  <a:srgbClr val="FF0000"/>
                </a:solidFill>
                <a:latin typeface="SimSun"/>
                <a:cs typeface="SimSun"/>
              </a:rPr>
              <a:t>利</a:t>
            </a:r>
            <a:r>
              <a:rPr dirty="0" sz="3200">
                <a:solidFill>
                  <a:srgbClr val="FF0000"/>
                </a:solidFill>
                <a:latin typeface="SimSun"/>
                <a:cs typeface="SimSun"/>
              </a:rPr>
              <a:t>益</a:t>
            </a:r>
            <a:r>
              <a:rPr dirty="0" sz="3200" spc="-25">
                <a:solidFill>
                  <a:srgbClr val="FF0000"/>
                </a:solidFill>
                <a:latin typeface="SimSun"/>
                <a:cs typeface="SimSun"/>
              </a:rPr>
              <a:t>衝突</a:t>
            </a:r>
            <a:r>
              <a:rPr dirty="0" sz="3200" spc="-30">
                <a:solidFill>
                  <a:srgbClr val="FF0000"/>
                </a:solidFill>
                <a:latin typeface="SimSun"/>
                <a:cs typeface="SimSun"/>
              </a:rPr>
              <a:t>、</a:t>
            </a:r>
            <a:r>
              <a:rPr dirty="0" sz="3200" spc="-15">
                <a:solidFill>
                  <a:srgbClr val="FF0000"/>
                </a:solidFill>
                <a:latin typeface="SimSun"/>
                <a:cs typeface="SimSun"/>
              </a:rPr>
              <a:t>不</a:t>
            </a:r>
            <a:r>
              <a:rPr dirty="0" sz="3200">
                <a:solidFill>
                  <a:srgbClr val="FF0000"/>
                </a:solidFill>
                <a:latin typeface="SimSun"/>
                <a:cs typeface="SimSun"/>
              </a:rPr>
              <a:t>得假</a:t>
            </a:r>
            <a:r>
              <a:rPr dirty="0" sz="3200" spc="-15">
                <a:solidFill>
                  <a:srgbClr val="FF0000"/>
                </a:solidFill>
                <a:latin typeface="SimSun"/>
                <a:cs typeface="SimSun"/>
              </a:rPr>
              <a:t>借</a:t>
            </a:r>
            <a:r>
              <a:rPr dirty="0" sz="3200">
                <a:solidFill>
                  <a:srgbClr val="FF0000"/>
                </a:solidFill>
                <a:latin typeface="SimSun"/>
                <a:cs typeface="SimSun"/>
              </a:rPr>
              <a:t>職務</a:t>
            </a:r>
            <a:r>
              <a:rPr dirty="0" sz="3200" spc="-15">
                <a:solidFill>
                  <a:srgbClr val="FF0000"/>
                </a:solidFill>
                <a:latin typeface="SimSun"/>
                <a:cs typeface="SimSun"/>
              </a:rPr>
              <a:t>圖</a:t>
            </a:r>
            <a:r>
              <a:rPr dirty="0" sz="3200">
                <a:solidFill>
                  <a:srgbClr val="FF0000"/>
                </a:solidFill>
                <a:latin typeface="SimSun"/>
                <a:cs typeface="SimSun"/>
              </a:rPr>
              <a:t>利、關 係</a:t>
            </a:r>
            <a:r>
              <a:rPr dirty="0" sz="3200" spc="-5">
                <a:solidFill>
                  <a:srgbClr val="FF0000"/>
                </a:solidFill>
                <a:latin typeface="SimSun"/>
                <a:cs typeface="SimSun"/>
              </a:rPr>
              <a:t>人</a:t>
            </a:r>
            <a:r>
              <a:rPr dirty="0" sz="3200">
                <a:solidFill>
                  <a:srgbClr val="FF0000"/>
                </a:solidFill>
                <a:latin typeface="SimSun"/>
                <a:cs typeface="SimSun"/>
              </a:rPr>
              <a:t>不得關說、請託</a:t>
            </a:r>
            <a:r>
              <a:rPr dirty="0" sz="3200">
                <a:latin typeface="SimSun"/>
                <a:cs typeface="SimSun"/>
              </a:rPr>
              <a:t>等</a:t>
            </a:r>
            <a:r>
              <a:rPr dirty="0" sz="3200" spc="-15">
                <a:latin typeface="SimSun"/>
                <a:cs typeface="SimSun"/>
              </a:rPr>
              <a:t>規</a:t>
            </a:r>
            <a:r>
              <a:rPr dirty="0" sz="3200" spc="-10">
                <a:latin typeface="SimSun"/>
                <a:cs typeface="SimSun"/>
              </a:rPr>
              <a:t>定外</a:t>
            </a:r>
            <a:r>
              <a:rPr dirty="0" sz="3200" spc="-25">
                <a:latin typeface="SimSun"/>
                <a:cs typeface="SimSun"/>
              </a:rPr>
              <a:t>，</a:t>
            </a:r>
            <a:r>
              <a:rPr dirty="0" sz="3200">
                <a:latin typeface="SimSun"/>
                <a:cs typeface="SimSun"/>
              </a:rPr>
              <a:t>並進</a:t>
            </a:r>
            <a:r>
              <a:rPr dirty="0" sz="3200" spc="-15">
                <a:latin typeface="SimSun"/>
                <a:cs typeface="SimSun"/>
              </a:rPr>
              <a:t>一</a:t>
            </a:r>
            <a:r>
              <a:rPr dirty="0" sz="3200">
                <a:latin typeface="SimSun"/>
                <a:cs typeface="SimSun"/>
              </a:rPr>
              <a:t>步立</a:t>
            </a:r>
            <a:r>
              <a:rPr dirty="0" sz="3200" spc="-10">
                <a:latin typeface="SimSun"/>
                <a:cs typeface="SimSun"/>
              </a:rPr>
              <a:t>法</a:t>
            </a:r>
            <a:r>
              <a:rPr dirty="0" sz="3200">
                <a:latin typeface="SimSun"/>
                <a:cs typeface="SimSun"/>
              </a:rPr>
              <a:t>限制</a:t>
            </a:r>
            <a:r>
              <a:rPr dirty="0" sz="3200" spc="-15">
                <a:latin typeface="SimSun"/>
                <a:cs typeface="SimSun"/>
              </a:rPr>
              <a:t>機</a:t>
            </a:r>
            <a:r>
              <a:rPr dirty="0" sz="3200">
                <a:latin typeface="SimSun"/>
                <a:cs typeface="SimSun"/>
              </a:rPr>
              <a:t>關與 </a:t>
            </a:r>
            <a:r>
              <a:rPr dirty="0" sz="3200" spc="5">
                <a:latin typeface="SimSun"/>
                <a:cs typeface="SimSun"/>
              </a:rPr>
              <a:t>關係人之交</a:t>
            </a:r>
            <a:r>
              <a:rPr dirty="0" sz="3200" spc="-5">
                <a:latin typeface="SimSun"/>
                <a:cs typeface="SimSun"/>
              </a:rPr>
              <a:t>易</a:t>
            </a:r>
            <a:r>
              <a:rPr dirty="0" sz="3200">
                <a:latin typeface="SimSun"/>
                <a:cs typeface="SimSun"/>
              </a:rPr>
              <a:t>及補助</a:t>
            </a:r>
            <a:r>
              <a:rPr dirty="0" sz="3200" spc="5">
                <a:latin typeface="SimSun"/>
                <a:cs typeface="SimSun"/>
              </a:rPr>
              <a:t>。</a:t>
            </a:r>
            <a:endParaRPr sz="3200">
              <a:latin typeface="SimSun"/>
              <a:cs typeface="SimSun"/>
            </a:endParaRPr>
          </a:p>
          <a:p>
            <a:pPr marL="241300" indent="-229235">
              <a:lnSpc>
                <a:spcPct val="100000"/>
              </a:lnSpc>
              <a:spcBef>
                <a:spcPts val="270"/>
              </a:spcBef>
              <a:buFont typeface="Arial MT"/>
              <a:buChar char="•"/>
              <a:tabLst>
                <a:tab pos="241935" algn="l"/>
              </a:tabLst>
            </a:pPr>
            <a:r>
              <a:rPr dirty="0" sz="3200" spc="10" b="1">
                <a:latin typeface="Microsoft JhengHei"/>
                <a:cs typeface="Microsoft JhengHei"/>
              </a:rPr>
              <a:t>《</a:t>
            </a:r>
            <a:r>
              <a:rPr dirty="0" sz="3200" spc="5" b="1">
                <a:latin typeface="Microsoft JhengHei"/>
                <a:cs typeface="Microsoft JhengHei"/>
              </a:rPr>
              <a:t>公</a:t>
            </a:r>
            <a:r>
              <a:rPr dirty="0" sz="3200" b="1">
                <a:latin typeface="Microsoft JhengHei"/>
                <a:cs typeface="Microsoft JhengHei"/>
              </a:rPr>
              <a:t>職人</a:t>
            </a:r>
            <a:r>
              <a:rPr dirty="0" sz="3200" spc="-15" b="1">
                <a:latin typeface="Microsoft JhengHei"/>
                <a:cs typeface="Microsoft JhengHei"/>
              </a:rPr>
              <a:t>員</a:t>
            </a:r>
            <a:r>
              <a:rPr dirty="0" sz="3200" b="1">
                <a:latin typeface="Microsoft JhengHei"/>
                <a:cs typeface="Microsoft JhengHei"/>
              </a:rPr>
              <a:t>財產</a:t>
            </a:r>
            <a:r>
              <a:rPr dirty="0" sz="3200" spc="-15" b="1">
                <a:latin typeface="Microsoft JhengHei"/>
                <a:cs typeface="Microsoft JhengHei"/>
              </a:rPr>
              <a:t>申</a:t>
            </a:r>
            <a:r>
              <a:rPr dirty="0" sz="3200" b="1">
                <a:latin typeface="Microsoft JhengHei"/>
                <a:cs typeface="Microsoft JhengHei"/>
              </a:rPr>
              <a:t>報</a:t>
            </a:r>
            <a:r>
              <a:rPr dirty="0" sz="3200" spc="5" b="1">
                <a:latin typeface="Microsoft JhengHei"/>
                <a:cs typeface="Microsoft JhengHei"/>
              </a:rPr>
              <a:t>法</a:t>
            </a:r>
            <a:r>
              <a:rPr dirty="0" sz="3200" b="1">
                <a:latin typeface="Microsoft JhengHei"/>
                <a:cs typeface="Microsoft JhengHei"/>
              </a:rPr>
              <a:t>》</a:t>
            </a:r>
            <a:endParaRPr sz="3200">
              <a:latin typeface="Microsoft JhengHei"/>
              <a:cs typeface="Microsoft JhengHei"/>
            </a:endParaRPr>
          </a:p>
          <a:p>
            <a:pPr algn="just" marL="12700" marR="5080">
              <a:lnSpc>
                <a:spcPct val="80000"/>
              </a:lnSpc>
              <a:spcBef>
                <a:spcPts val="1000"/>
              </a:spcBef>
            </a:pPr>
            <a:r>
              <a:rPr dirty="0" sz="3200">
                <a:latin typeface="SimSun"/>
                <a:cs typeface="SimSun"/>
              </a:rPr>
              <a:t>使實際負領導、決策、</a:t>
            </a:r>
            <a:r>
              <a:rPr dirty="0" sz="3200" spc="-15">
                <a:latin typeface="SimSun"/>
                <a:cs typeface="SimSun"/>
              </a:rPr>
              <a:t>監</a:t>
            </a:r>
            <a:r>
              <a:rPr dirty="0" sz="3200">
                <a:latin typeface="SimSun"/>
                <a:cs typeface="SimSun"/>
              </a:rPr>
              <a:t>督責</a:t>
            </a:r>
            <a:r>
              <a:rPr dirty="0" sz="3200" spc="-15">
                <a:latin typeface="SimSun"/>
                <a:cs typeface="SimSun"/>
              </a:rPr>
              <a:t>任</a:t>
            </a:r>
            <a:r>
              <a:rPr dirty="0" sz="3200">
                <a:latin typeface="SimSun"/>
                <a:cs typeface="SimSun"/>
              </a:rPr>
              <a:t>而具</a:t>
            </a:r>
            <a:r>
              <a:rPr dirty="0" sz="3200" spc="-15">
                <a:latin typeface="SimSun"/>
                <a:cs typeface="SimSun"/>
              </a:rPr>
              <a:t>有</a:t>
            </a:r>
            <a:r>
              <a:rPr dirty="0" sz="3200">
                <a:latin typeface="SimSun"/>
                <a:cs typeface="SimSun"/>
              </a:rPr>
              <a:t>重要</a:t>
            </a:r>
            <a:r>
              <a:rPr dirty="0" sz="3200" spc="-15">
                <a:latin typeface="SimSun"/>
                <a:cs typeface="SimSun"/>
              </a:rPr>
              <a:t>職權，</a:t>
            </a:r>
            <a:r>
              <a:rPr dirty="0" sz="3200" spc="-30">
                <a:latin typeface="SimSun"/>
                <a:cs typeface="SimSun"/>
              </a:rPr>
              <a:t>或</a:t>
            </a:r>
            <a:r>
              <a:rPr dirty="0" sz="3200" spc="15">
                <a:latin typeface="SimSun"/>
                <a:cs typeface="SimSun"/>
              </a:rPr>
              <a:t>所</a:t>
            </a:r>
            <a:r>
              <a:rPr dirty="0" sz="3200" spc="5">
                <a:latin typeface="SimSun"/>
                <a:cs typeface="SimSun"/>
              </a:rPr>
              <a:t>執 </a:t>
            </a:r>
            <a:r>
              <a:rPr dirty="0" sz="3200">
                <a:latin typeface="SimSun"/>
                <a:cs typeface="SimSun"/>
              </a:rPr>
              <a:t>行業</a:t>
            </a:r>
            <a:r>
              <a:rPr dirty="0" sz="3200" spc="-5">
                <a:latin typeface="SimSun"/>
                <a:cs typeface="SimSun"/>
              </a:rPr>
              <a:t>務</a:t>
            </a:r>
            <a:r>
              <a:rPr dirty="0" sz="3200">
                <a:latin typeface="SimSun"/>
                <a:cs typeface="SimSun"/>
              </a:rPr>
              <a:t>易滋弊端之主管</a:t>
            </a:r>
            <a:r>
              <a:rPr dirty="0" sz="3200" spc="-20">
                <a:latin typeface="SimSun"/>
                <a:cs typeface="SimSun"/>
              </a:rPr>
              <a:t>人</a:t>
            </a:r>
            <a:r>
              <a:rPr dirty="0" sz="3200" spc="-10">
                <a:latin typeface="SimSun"/>
                <a:cs typeface="SimSun"/>
              </a:rPr>
              <a:t>員，</a:t>
            </a:r>
            <a:r>
              <a:rPr dirty="0" sz="3200" spc="-25">
                <a:latin typeface="SimSun"/>
                <a:cs typeface="SimSun"/>
              </a:rPr>
              <a:t>其</a:t>
            </a:r>
            <a:r>
              <a:rPr dirty="0" sz="3200">
                <a:latin typeface="SimSun"/>
                <a:cs typeface="SimSun"/>
              </a:rPr>
              <a:t>財產</a:t>
            </a:r>
            <a:r>
              <a:rPr dirty="0" sz="3200" spc="-5">
                <a:latin typeface="SimSun"/>
                <a:cs typeface="SimSun"/>
              </a:rPr>
              <a:t>得</a:t>
            </a:r>
            <a:r>
              <a:rPr dirty="0" sz="3200" b="1">
                <a:solidFill>
                  <a:srgbClr val="FF0000"/>
                </a:solidFill>
                <a:latin typeface="Microsoft JhengHei"/>
                <a:cs typeface="Microsoft JhengHei"/>
              </a:rPr>
              <a:t>供公</a:t>
            </a:r>
            <a:r>
              <a:rPr dirty="0" sz="3200" spc="-15" b="1">
                <a:solidFill>
                  <a:srgbClr val="FF0000"/>
                </a:solidFill>
                <a:latin typeface="Microsoft JhengHei"/>
                <a:cs typeface="Microsoft JhengHei"/>
              </a:rPr>
              <a:t>眾</a:t>
            </a:r>
            <a:r>
              <a:rPr dirty="0" sz="3200" b="1">
                <a:solidFill>
                  <a:srgbClr val="FF0000"/>
                </a:solidFill>
                <a:latin typeface="Microsoft JhengHei"/>
                <a:cs typeface="Microsoft JhengHei"/>
              </a:rPr>
              <a:t>檢驗</a:t>
            </a:r>
            <a:r>
              <a:rPr dirty="0" sz="3200">
                <a:latin typeface="SimSun"/>
                <a:cs typeface="SimSun"/>
              </a:rPr>
              <a:t>及受理 申報機關（構</a:t>
            </a:r>
            <a:r>
              <a:rPr dirty="0" sz="3200" spc="-10">
                <a:latin typeface="SimSun"/>
                <a:cs typeface="SimSun"/>
              </a:rPr>
              <a:t>）</a:t>
            </a:r>
            <a:r>
              <a:rPr dirty="0" sz="3200" b="1">
                <a:solidFill>
                  <a:srgbClr val="FF0000"/>
                </a:solidFill>
                <a:latin typeface="Microsoft JhengHei"/>
                <a:cs typeface="Microsoft JhengHei"/>
              </a:rPr>
              <a:t>查核、</a:t>
            </a:r>
            <a:r>
              <a:rPr dirty="0" sz="3200" spc="-10" b="1">
                <a:solidFill>
                  <a:srgbClr val="FF0000"/>
                </a:solidFill>
                <a:latin typeface="Microsoft JhengHei"/>
                <a:cs typeface="Microsoft JhengHei"/>
              </a:rPr>
              <a:t>比</a:t>
            </a:r>
            <a:r>
              <a:rPr dirty="0" sz="3200" spc="5" b="1">
                <a:solidFill>
                  <a:srgbClr val="FF0000"/>
                </a:solidFill>
                <a:latin typeface="Microsoft JhengHei"/>
                <a:cs typeface="Microsoft JhengHei"/>
              </a:rPr>
              <a:t>對</a:t>
            </a:r>
            <a:r>
              <a:rPr dirty="0" sz="3200">
                <a:latin typeface="SimSun"/>
                <a:cs typeface="SimSun"/>
              </a:rPr>
              <a:t>。</a:t>
            </a:r>
            <a:endParaRPr sz="3200">
              <a:latin typeface="SimSun"/>
              <a:cs typeface="SimSun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70719" y="5061202"/>
            <a:ext cx="1719072" cy="171907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576148"/>
            <a:ext cx="1097153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15"/>
              <a:t>四</a:t>
            </a:r>
            <a:r>
              <a:rPr dirty="0" spc="-5"/>
              <a:t>、</a:t>
            </a:r>
            <a:r>
              <a:rPr dirty="0" spc="5"/>
              <a:t>促進私</a:t>
            </a:r>
            <a:r>
              <a:rPr dirty="0" spc="-20"/>
              <a:t>部</a:t>
            </a:r>
            <a:r>
              <a:rPr dirty="0" spc="5"/>
              <a:t>門、勞</a:t>
            </a:r>
            <a:r>
              <a:rPr dirty="0" spc="-20"/>
              <a:t>工</a:t>
            </a:r>
            <a:r>
              <a:rPr dirty="0" spc="5"/>
              <a:t>組織及</a:t>
            </a:r>
            <a:r>
              <a:rPr dirty="0" spc="-20"/>
              <a:t>社</a:t>
            </a:r>
            <a:r>
              <a:rPr dirty="0" spc="-5"/>
              <a:t>會</a:t>
            </a:r>
            <a:r>
              <a:rPr dirty="0" spc="-15"/>
              <a:t>之</a:t>
            </a:r>
            <a:r>
              <a:rPr dirty="0" spc="5"/>
              <a:t>參</a:t>
            </a:r>
            <a:r>
              <a:rPr dirty="0" spc="-35"/>
              <a:t>與</a:t>
            </a:r>
            <a:r>
              <a:rPr dirty="0" spc="-455"/>
              <a:t>-(1)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92251" y="1571244"/>
            <a:ext cx="3094990" cy="894080"/>
            <a:chOff x="492251" y="1571244"/>
            <a:chExt cx="3094990" cy="8940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2251" y="1571244"/>
              <a:ext cx="2972562" cy="8938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36747" y="1571244"/>
              <a:ext cx="649986" cy="89382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31012" y="1548231"/>
            <a:ext cx="5134610" cy="1722120"/>
          </a:xfrm>
          <a:prstGeom prst="rect">
            <a:avLst/>
          </a:prstGeom>
        </p:spPr>
        <p:txBody>
          <a:bodyPr wrap="square" lIns="0" tIns="901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dirty="0" sz="3200" spc="5" b="1">
                <a:latin typeface="Microsoft JhengHei"/>
                <a:cs typeface="Microsoft JhengHei"/>
              </a:rPr>
              <a:t>「</a:t>
            </a:r>
            <a:r>
              <a:rPr dirty="0" sz="3200" spc="20" b="1">
                <a:latin typeface="Microsoft JhengHei"/>
                <a:cs typeface="Microsoft JhengHei"/>
              </a:rPr>
              <a:t>社</a:t>
            </a:r>
            <a:r>
              <a:rPr dirty="0" sz="3200" spc="-5" b="1">
                <a:latin typeface="Microsoft JhengHei"/>
                <a:cs typeface="Microsoft JhengHei"/>
              </a:rPr>
              <a:t>會參與</a:t>
            </a:r>
            <a:r>
              <a:rPr dirty="0" sz="3200" spc="10" b="1">
                <a:latin typeface="Microsoft JhengHei"/>
                <a:cs typeface="Microsoft JhengHei"/>
              </a:rPr>
              <a:t>」</a:t>
            </a:r>
            <a:r>
              <a:rPr dirty="0" sz="3200" spc="145" b="1">
                <a:latin typeface="Microsoft JhengHei"/>
                <a:cs typeface="Microsoft JhengHei"/>
              </a:rPr>
              <a:t>:</a:t>
            </a:r>
            <a:endParaRPr sz="3200">
              <a:latin typeface="Microsoft JhengHei"/>
              <a:cs typeface="Microsoft JhengHei"/>
            </a:endParaRPr>
          </a:p>
          <a:p>
            <a:pPr marL="241300" indent="-228600">
              <a:lnSpc>
                <a:spcPct val="100000"/>
              </a:lnSpc>
              <a:spcBef>
                <a:spcPts val="610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3200">
                <a:latin typeface="SimSun"/>
                <a:cs typeface="SimSun"/>
              </a:rPr>
              <a:t>召募廉政志工推廣志願</a:t>
            </a:r>
            <a:r>
              <a:rPr dirty="0" sz="3200" spc="-15">
                <a:latin typeface="SimSun"/>
                <a:cs typeface="SimSun"/>
              </a:rPr>
              <a:t>服務</a:t>
            </a:r>
            <a:endParaRPr sz="3200">
              <a:latin typeface="SimSun"/>
              <a:cs typeface="SimSun"/>
            </a:endParaRPr>
          </a:p>
          <a:p>
            <a:pPr marL="241300" indent="-228600">
              <a:lnSpc>
                <a:spcPct val="100000"/>
              </a:lnSpc>
              <a:spcBef>
                <a:spcPts val="615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3200">
                <a:latin typeface="SimSun"/>
                <a:cs typeface="SimSun"/>
              </a:rPr>
              <a:t>實施</a:t>
            </a:r>
            <a:r>
              <a:rPr dirty="0" sz="3200" spc="-5">
                <a:latin typeface="SimSun"/>
                <a:cs typeface="SimSun"/>
              </a:rPr>
              <a:t>校園誠信與品</a:t>
            </a:r>
            <a:r>
              <a:rPr dirty="0" sz="3200">
                <a:latin typeface="SimSun"/>
                <a:cs typeface="SimSun"/>
              </a:rPr>
              <a:t>格</a:t>
            </a:r>
            <a:r>
              <a:rPr dirty="0" sz="3200">
                <a:latin typeface="SimSun"/>
                <a:cs typeface="SimSun"/>
              </a:rPr>
              <a:t>教育</a:t>
            </a:r>
            <a:endParaRPr sz="3200">
              <a:latin typeface="SimSun"/>
              <a:cs typeface="SimSun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08547" y="2435351"/>
            <a:ext cx="5444490" cy="408203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0459" y="603961"/>
            <a:ext cx="1111758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15"/>
              <a:t>四</a:t>
            </a:r>
            <a:r>
              <a:rPr dirty="0" spc="-10"/>
              <a:t>、</a:t>
            </a:r>
            <a:r>
              <a:rPr dirty="0" spc="5"/>
              <a:t>促</a:t>
            </a:r>
            <a:r>
              <a:rPr dirty="0" spc="-15"/>
              <a:t>進</a:t>
            </a:r>
            <a:r>
              <a:rPr dirty="0" spc="5"/>
              <a:t>私</a:t>
            </a:r>
            <a:r>
              <a:rPr dirty="0" spc="-15"/>
              <a:t>部</a:t>
            </a:r>
            <a:r>
              <a:rPr dirty="0" spc="5"/>
              <a:t>門</a:t>
            </a:r>
            <a:r>
              <a:rPr dirty="0" spc="-15"/>
              <a:t>、</a:t>
            </a:r>
            <a:r>
              <a:rPr dirty="0" spc="5"/>
              <a:t>勞</a:t>
            </a:r>
            <a:r>
              <a:rPr dirty="0" spc="-15"/>
              <a:t>工</a:t>
            </a:r>
            <a:r>
              <a:rPr dirty="0" spc="5"/>
              <a:t>組</a:t>
            </a:r>
            <a:r>
              <a:rPr dirty="0" spc="-15"/>
              <a:t>織</a:t>
            </a:r>
            <a:r>
              <a:rPr dirty="0" spc="5"/>
              <a:t>及</a:t>
            </a:r>
            <a:r>
              <a:rPr dirty="0" spc="-15"/>
              <a:t>社</a:t>
            </a:r>
            <a:r>
              <a:rPr dirty="0" spc="-5"/>
              <a:t>會</a:t>
            </a:r>
            <a:r>
              <a:rPr dirty="0" spc="-25"/>
              <a:t>之</a:t>
            </a:r>
            <a:r>
              <a:rPr dirty="0" spc="5"/>
              <a:t>參</a:t>
            </a:r>
            <a:r>
              <a:rPr dirty="0" spc="15"/>
              <a:t>與</a:t>
            </a:r>
            <a:r>
              <a:rPr dirty="0" spc="-165"/>
              <a:t>-(2)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94944" y="1447800"/>
            <a:ext cx="9193530" cy="894080"/>
            <a:chOff x="694944" y="1447800"/>
            <a:chExt cx="9193530" cy="8940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944" y="1447800"/>
              <a:ext cx="2972561" cy="8938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39439" y="1447800"/>
              <a:ext cx="1340358" cy="8938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51732" y="1447800"/>
              <a:ext cx="5814821" cy="8938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38487" y="1447800"/>
              <a:ext cx="649985" cy="89382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89535" rIns="0" bIns="0" rtlCol="0" vert="horz">
            <a:spAutoFit/>
          </a:bodyPr>
          <a:lstStyle/>
          <a:p>
            <a:pPr marL="49530">
              <a:lnSpc>
                <a:spcPct val="100000"/>
              </a:lnSpc>
              <a:spcBef>
                <a:spcPts val="705"/>
              </a:spcBef>
            </a:pPr>
            <a:r>
              <a:rPr dirty="0" spc="10"/>
              <a:t>「</a:t>
            </a:r>
            <a:r>
              <a:rPr dirty="0" spc="5"/>
              <a:t>鼓勵</a:t>
            </a:r>
            <a:r>
              <a:rPr dirty="0"/>
              <a:t>私部門加</a:t>
            </a:r>
            <a:r>
              <a:rPr dirty="0" spc="-15"/>
              <a:t>強</a:t>
            </a:r>
            <a:r>
              <a:rPr dirty="0"/>
              <a:t>審計</a:t>
            </a:r>
            <a:r>
              <a:rPr dirty="0" spc="-15"/>
              <a:t>控</a:t>
            </a:r>
            <a:r>
              <a:rPr dirty="0"/>
              <a:t>制、</a:t>
            </a:r>
            <a:r>
              <a:rPr dirty="0" spc="-15"/>
              <a:t>資</a:t>
            </a:r>
            <a:r>
              <a:rPr dirty="0"/>
              <a:t>訊公開透明化」</a:t>
            </a:r>
            <a:r>
              <a:rPr dirty="0" spc="145"/>
              <a:t>:</a:t>
            </a:r>
          </a:p>
          <a:p>
            <a:pPr marL="278130" marR="358140" indent="-229235">
              <a:lnSpc>
                <a:spcPts val="3460"/>
              </a:lnSpc>
              <a:spcBef>
                <a:spcPts val="1045"/>
              </a:spcBef>
              <a:buFont typeface="Arial MT"/>
              <a:buChar char="•"/>
              <a:tabLst>
                <a:tab pos="279400" algn="l"/>
              </a:tabLst>
            </a:pPr>
            <a:r>
              <a:rPr dirty="0" b="0">
                <a:latin typeface="SimSun"/>
                <a:cs typeface="SimSun"/>
              </a:rPr>
              <a:t>現依《公司法》</a:t>
            </a:r>
            <a:r>
              <a:rPr dirty="0" spc="-5" b="0">
                <a:latin typeface="SimSun"/>
                <a:cs typeface="SimSun"/>
              </a:rPr>
              <a:t>規定，</a:t>
            </a:r>
            <a:r>
              <a:rPr dirty="0" spc="-30" b="0">
                <a:latin typeface="SimSun"/>
                <a:cs typeface="SimSun"/>
              </a:rPr>
              <a:t>公</a:t>
            </a:r>
            <a:r>
              <a:rPr dirty="0" b="0">
                <a:latin typeface="SimSun"/>
                <a:cs typeface="SimSun"/>
              </a:rPr>
              <a:t>司</a:t>
            </a:r>
            <a:r>
              <a:rPr dirty="0" b="0">
                <a:latin typeface="SimSun"/>
                <a:cs typeface="SimSun"/>
              </a:rPr>
              <a:t>資</a:t>
            </a:r>
            <a:r>
              <a:rPr dirty="0" spc="-10" b="0">
                <a:latin typeface="SimSun"/>
                <a:cs typeface="SimSun"/>
              </a:rPr>
              <a:t>本</a:t>
            </a:r>
            <a:r>
              <a:rPr dirty="0" spc="5" b="0">
                <a:latin typeface="SimSun"/>
                <a:cs typeface="SimSun"/>
              </a:rPr>
              <a:t>額達</a:t>
            </a:r>
            <a:r>
              <a:rPr dirty="0" spc="-15" b="0">
                <a:latin typeface="SimSun"/>
                <a:cs typeface="SimSun"/>
              </a:rPr>
              <a:t>一</a:t>
            </a:r>
            <a:r>
              <a:rPr dirty="0" b="0">
                <a:latin typeface="SimSun"/>
                <a:cs typeface="SimSun"/>
              </a:rPr>
              <a:t>定</a:t>
            </a:r>
            <a:r>
              <a:rPr dirty="0" spc="5" b="0">
                <a:latin typeface="SimSun"/>
                <a:cs typeface="SimSun"/>
              </a:rPr>
              <a:t>數</a:t>
            </a:r>
            <a:r>
              <a:rPr dirty="0" spc="-15" b="0">
                <a:latin typeface="SimSun"/>
                <a:cs typeface="SimSun"/>
              </a:rPr>
              <a:t>額</a:t>
            </a:r>
            <a:r>
              <a:rPr dirty="0" spc="5" b="0">
                <a:latin typeface="SimSun"/>
                <a:cs typeface="SimSun"/>
              </a:rPr>
              <a:t>或一</a:t>
            </a:r>
            <a:r>
              <a:rPr dirty="0" spc="-15" b="0">
                <a:latin typeface="SimSun"/>
                <a:cs typeface="SimSun"/>
              </a:rPr>
              <a:t>定</a:t>
            </a:r>
            <a:r>
              <a:rPr dirty="0" b="0">
                <a:latin typeface="SimSun"/>
                <a:cs typeface="SimSun"/>
              </a:rPr>
              <a:t>規 </a:t>
            </a:r>
            <a:r>
              <a:rPr dirty="0" spc="-15" b="0">
                <a:latin typeface="SimSun"/>
                <a:cs typeface="SimSun"/>
              </a:rPr>
              <a:t>模者，</a:t>
            </a:r>
            <a:r>
              <a:rPr dirty="0" spc="-20" b="0">
                <a:latin typeface="SimSun"/>
                <a:cs typeface="SimSun"/>
              </a:rPr>
              <a:t>其</a:t>
            </a:r>
            <a:r>
              <a:rPr dirty="0" b="0">
                <a:solidFill>
                  <a:srgbClr val="FF0000"/>
                </a:solidFill>
                <a:latin typeface="SimSun"/>
                <a:cs typeface="SimSun"/>
              </a:rPr>
              <a:t>財務報表</a:t>
            </a:r>
            <a:r>
              <a:rPr dirty="0" b="0">
                <a:latin typeface="SimSun"/>
                <a:cs typeface="SimSun"/>
              </a:rPr>
              <a:t>應先</a:t>
            </a:r>
            <a:r>
              <a:rPr dirty="0" b="0">
                <a:solidFill>
                  <a:srgbClr val="FF0000"/>
                </a:solidFill>
                <a:latin typeface="SimSun"/>
                <a:cs typeface="SimSun"/>
              </a:rPr>
              <a:t>經會計師查</a:t>
            </a:r>
            <a:r>
              <a:rPr dirty="0" spc="-5" b="0">
                <a:solidFill>
                  <a:srgbClr val="FF0000"/>
                </a:solidFill>
                <a:latin typeface="SimSun"/>
                <a:cs typeface="SimSun"/>
              </a:rPr>
              <a:t>核</a:t>
            </a:r>
            <a:r>
              <a:rPr dirty="0" spc="-10" b="0">
                <a:solidFill>
                  <a:srgbClr val="FF0000"/>
                </a:solidFill>
                <a:latin typeface="SimSun"/>
                <a:cs typeface="SimSun"/>
              </a:rPr>
              <a:t>簽</a:t>
            </a:r>
            <a:r>
              <a:rPr dirty="0" b="0">
                <a:solidFill>
                  <a:srgbClr val="FF0000"/>
                </a:solidFill>
                <a:latin typeface="SimSun"/>
                <a:cs typeface="SimSun"/>
              </a:rPr>
              <a:t>證</a:t>
            </a:r>
            <a:r>
              <a:rPr dirty="0" b="0">
                <a:latin typeface="SimSun"/>
                <a:cs typeface="SimSun"/>
              </a:rPr>
              <a:t>。</a:t>
            </a:r>
          </a:p>
          <a:p>
            <a:pPr marL="278130" marR="360045" indent="-229235">
              <a:lnSpc>
                <a:spcPts val="3460"/>
              </a:lnSpc>
              <a:spcBef>
                <a:spcPts val="1005"/>
              </a:spcBef>
              <a:buFont typeface="Arial MT"/>
              <a:buChar char="•"/>
              <a:tabLst>
                <a:tab pos="279400" algn="l"/>
              </a:tabLst>
            </a:pPr>
            <a:r>
              <a:rPr dirty="0" b="0">
                <a:latin typeface="SimSun"/>
                <a:cs typeface="SimSun"/>
              </a:rPr>
              <a:t>持續評估認可新修訂</a:t>
            </a:r>
            <a:r>
              <a:rPr dirty="0" spc="-15" b="0">
                <a:latin typeface="SimSun"/>
                <a:cs typeface="SimSun"/>
              </a:rPr>
              <a:t>之</a:t>
            </a:r>
            <a:r>
              <a:rPr dirty="0">
                <a:solidFill>
                  <a:srgbClr val="FF0000"/>
                </a:solidFill>
              </a:rPr>
              <a:t>國際財</a:t>
            </a:r>
            <a:r>
              <a:rPr dirty="0" spc="-20">
                <a:solidFill>
                  <a:srgbClr val="FF0000"/>
                </a:solidFill>
              </a:rPr>
              <a:t>務</a:t>
            </a:r>
            <a:r>
              <a:rPr dirty="0">
                <a:solidFill>
                  <a:srgbClr val="FF0000"/>
                </a:solidFill>
              </a:rPr>
              <a:t>報告</a:t>
            </a:r>
            <a:r>
              <a:rPr dirty="0" spc="-15">
                <a:solidFill>
                  <a:srgbClr val="FF0000"/>
                </a:solidFill>
              </a:rPr>
              <a:t>準</a:t>
            </a:r>
            <a:r>
              <a:rPr dirty="0">
                <a:solidFill>
                  <a:srgbClr val="FF0000"/>
                </a:solidFill>
              </a:rPr>
              <a:t>則公</a:t>
            </a:r>
            <a:r>
              <a:rPr dirty="0" spc="-15">
                <a:solidFill>
                  <a:srgbClr val="FF0000"/>
                </a:solidFill>
              </a:rPr>
              <a:t>報</a:t>
            </a:r>
            <a:r>
              <a:rPr dirty="0" spc="-40" b="0">
                <a:latin typeface="SimSun"/>
                <a:cs typeface="SimSun"/>
              </a:rPr>
              <a:t>，</a:t>
            </a:r>
            <a:r>
              <a:rPr dirty="0" b="0">
                <a:latin typeface="SimSun"/>
                <a:cs typeface="SimSun"/>
              </a:rPr>
              <a:t>使</a:t>
            </a:r>
            <a:r>
              <a:rPr dirty="0" spc="-15" b="0">
                <a:latin typeface="SimSun"/>
                <a:cs typeface="SimSun"/>
              </a:rPr>
              <a:t>財務 </a:t>
            </a:r>
            <a:r>
              <a:rPr dirty="0" b="0">
                <a:latin typeface="SimSun"/>
                <a:cs typeface="SimSun"/>
              </a:rPr>
              <a:t>報告規格品</a:t>
            </a:r>
            <a:r>
              <a:rPr dirty="0" spc="-10" b="0">
                <a:latin typeface="SimSun"/>
                <a:cs typeface="SimSun"/>
              </a:rPr>
              <a:t>質</a:t>
            </a:r>
            <a:r>
              <a:rPr dirty="0" b="0">
                <a:solidFill>
                  <a:srgbClr val="FF0000"/>
                </a:solidFill>
                <a:latin typeface="SimSun"/>
                <a:cs typeface="SimSun"/>
              </a:rPr>
              <a:t>與國際接</a:t>
            </a:r>
            <a:r>
              <a:rPr dirty="0" spc="-10" b="0">
                <a:solidFill>
                  <a:srgbClr val="FF0000"/>
                </a:solidFill>
                <a:latin typeface="SimSun"/>
                <a:cs typeface="SimSun"/>
              </a:rPr>
              <a:t>軌</a:t>
            </a:r>
            <a:r>
              <a:rPr dirty="0" spc="5" b="0">
                <a:latin typeface="SimSun"/>
                <a:cs typeface="SimSun"/>
              </a:rPr>
              <a:t>。</a:t>
            </a:r>
          </a:p>
          <a:p>
            <a:pPr marL="278130" marR="5080" indent="-229235">
              <a:lnSpc>
                <a:spcPts val="3460"/>
              </a:lnSpc>
              <a:spcBef>
                <a:spcPts val="990"/>
              </a:spcBef>
              <a:buFont typeface="Arial MT"/>
              <a:buChar char="•"/>
              <a:tabLst>
                <a:tab pos="279400" algn="l"/>
              </a:tabLst>
            </a:pPr>
            <a:r>
              <a:rPr dirty="0" b="0">
                <a:latin typeface="SimSun"/>
                <a:cs typeface="SimSun"/>
              </a:rPr>
              <a:t>證券交易所建置</a:t>
            </a:r>
            <a:r>
              <a:rPr dirty="0" spc="10"/>
              <a:t>「</a:t>
            </a:r>
            <a:r>
              <a:rPr dirty="0">
                <a:solidFill>
                  <a:srgbClr val="FF0000"/>
                </a:solidFill>
              </a:rPr>
              <a:t>公開資訊觀</a:t>
            </a:r>
            <a:r>
              <a:rPr dirty="0" spc="-20">
                <a:solidFill>
                  <a:srgbClr val="FF0000"/>
                </a:solidFill>
              </a:rPr>
              <a:t>測</a:t>
            </a:r>
            <a:r>
              <a:rPr dirty="0">
                <a:solidFill>
                  <a:srgbClr val="FF0000"/>
                </a:solidFill>
              </a:rPr>
              <a:t>站</a:t>
            </a:r>
            <a:r>
              <a:rPr dirty="0"/>
              <a:t>」</a:t>
            </a:r>
            <a:r>
              <a:rPr dirty="0" spc="-50" b="0">
                <a:latin typeface="SimSun"/>
                <a:cs typeface="SimSun"/>
              </a:rPr>
              <a:t>，</a:t>
            </a:r>
            <a:r>
              <a:rPr dirty="0" b="0">
                <a:latin typeface="SimSun"/>
                <a:cs typeface="SimSun"/>
              </a:rPr>
              <a:t>民眾</a:t>
            </a:r>
            <a:r>
              <a:rPr dirty="0" spc="-15" b="0">
                <a:latin typeface="SimSun"/>
                <a:cs typeface="SimSun"/>
              </a:rPr>
              <a:t>可</a:t>
            </a:r>
            <a:r>
              <a:rPr dirty="0" b="0">
                <a:latin typeface="SimSun"/>
                <a:cs typeface="SimSun"/>
              </a:rPr>
              <a:t>於網</a:t>
            </a:r>
            <a:r>
              <a:rPr dirty="0" spc="-10" b="0">
                <a:latin typeface="SimSun"/>
                <a:cs typeface="SimSun"/>
              </a:rPr>
              <a:t>站</a:t>
            </a:r>
            <a:r>
              <a:rPr dirty="0" b="0">
                <a:latin typeface="SimSun"/>
                <a:cs typeface="SimSun"/>
              </a:rPr>
              <a:t>查 </a:t>
            </a:r>
            <a:r>
              <a:rPr dirty="0" spc="10" b="0">
                <a:latin typeface="SimSun"/>
                <a:cs typeface="SimSun"/>
              </a:rPr>
              <a:t>詢所</a:t>
            </a:r>
            <a:r>
              <a:rPr dirty="0" spc="-10" b="0">
                <a:latin typeface="SimSun"/>
                <a:cs typeface="SimSun"/>
              </a:rPr>
              <a:t>有</a:t>
            </a:r>
            <a:r>
              <a:rPr dirty="0" spc="5" b="0">
                <a:latin typeface="SimSun"/>
                <a:cs typeface="SimSun"/>
              </a:rPr>
              <a:t>上</a:t>
            </a:r>
            <a:r>
              <a:rPr dirty="0" spc="-5" b="0">
                <a:latin typeface="SimSun"/>
                <a:cs typeface="SimSun"/>
              </a:rPr>
              <a:t>市</a:t>
            </a:r>
            <a:r>
              <a:rPr dirty="0" spc="-295" b="0">
                <a:latin typeface="SimSun"/>
                <a:cs typeface="SimSun"/>
              </a:rPr>
              <a:t>(</a:t>
            </a:r>
            <a:r>
              <a:rPr dirty="0" spc="-10" b="0">
                <a:latin typeface="SimSun"/>
                <a:cs typeface="SimSun"/>
              </a:rPr>
              <a:t>櫃</a:t>
            </a:r>
            <a:r>
              <a:rPr dirty="0" spc="-155" b="0">
                <a:latin typeface="SimSun"/>
                <a:cs typeface="SimSun"/>
              </a:rPr>
              <a:t>)</a:t>
            </a:r>
            <a:r>
              <a:rPr dirty="0" spc="5" b="0">
                <a:latin typeface="SimSun"/>
                <a:cs typeface="SimSun"/>
              </a:rPr>
              <a:t>公司</a:t>
            </a:r>
            <a:r>
              <a:rPr dirty="0" spc="-15" b="0">
                <a:latin typeface="SimSun"/>
                <a:cs typeface="SimSun"/>
              </a:rPr>
              <a:t>、</a:t>
            </a:r>
            <a:r>
              <a:rPr dirty="0" spc="5" b="0">
                <a:latin typeface="SimSun"/>
                <a:cs typeface="SimSun"/>
              </a:rPr>
              <a:t>興櫃</a:t>
            </a:r>
            <a:r>
              <a:rPr dirty="0" spc="-15" b="0">
                <a:latin typeface="SimSun"/>
                <a:cs typeface="SimSun"/>
              </a:rPr>
              <a:t>公</a:t>
            </a:r>
            <a:r>
              <a:rPr dirty="0" spc="5" b="0">
                <a:latin typeface="SimSun"/>
                <a:cs typeface="SimSun"/>
              </a:rPr>
              <a:t>司及</a:t>
            </a:r>
            <a:r>
              <a:rPr dirty="0" spc="-15" b="0">
                <a:latin typeface="SimSun"/>
                <a:cs typeface="SimSun"/>
              </a:rPr>
              <a:t>公</a:t>
            </a:r>
            <a:r>
              <a:rPr dirty="0" spc="5" b="0">
                <a:latin typeface="SimSun"/>
                <a:cs typeface="SimSun"/>
              </a:rPr>
              <a:t>開發</a:t>
            </a:r>
            <a:r>
              <a:rPr dirty="0" spc="-20" b="0">
                <a:latin typeface="SimSun"/>
                <a:cs typeface="SimSun"/>
              </a:rPr>
              <a:t>行</a:t>
            </a:r>
            <a:r>
              <a:rPr dirty="0" spc="5" b="0">
                <a:latin typeface="SimSun"/>
                <a:cs typeface="SimSun"/>
              </a:rPr>
              <a:t>公司</a:t>
            </a:r>
            <a:r>
              <a:rPr dirty="0" spc="-10" b="0">
                <a:latin typeface="SimSun"/>
                <a:cs typeface="SimSun"/>
              </a:rPr>
              <a:t>之</a:t>
            </a:r>
            <a:r>
              <a:rPr dirty="0" spc="5" b="0">
                <a:latin typeface="SimSun"/>
                <a:cs typeface="SimSun"/>
              </a:rPr>
              <a:t>資</a:t>
            </a:r>
            <a:r>
              <a:rPr dirty="0" b="0">
                <a:latin typeface="SimSun"/>
                <a:cs typeface="SimSun"/>
              </a:rPr>
              <a:t>訊</a:t>
            </a:r>
            <a:r>
              <a:rPr dirty="0" spc="5" b="0">
                <a:latin typeface="SimSun"/>
                <a:cs typeface="SimSun"/>
              </a:rPr>
              <a:t>。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142" y="638047"/>
            <a:ext cx="11766550" cy="69659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五、為預防及打擊貪腐及賄賂</a:t>
            </a:r>
            <a:r>
              <a:rPr dirty="0" spc="-25"/>
              <a:t>所</a:t>
            </a:r>
            <a:r>
              <a:rPr dirty="0" spc="5"/>
              <a:t>採取之預防</a:t>
            </a:r>
            <a:r>
              <a:rPr dirty="0" spc="-20"/>
              <a:t>措</a:t>
            </a:r>
            <a:r>
              <a:rPr dirty="0"/>
              <a:t>施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78180" y="1706879"/>
            <a:ext cx="7158990" cy="894080"/>
            <a:chOff x="678180" y="1706879"/>
            <a:chExt cx="7158990" cy="8940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8180" y="1706879"/>
              <a:ext cx="7037070" cy="8938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87184" y="1706879"/>
              <a:ext cx="649985" cy="89382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16939" y="1682168"/>
            <a:ext cx="10012045" cy="2035810"/>
          </a:xfrm>
          <a:prstGeom prst="rect">
            <a:avLst/>
          </a:prstGeom>
        </p:spPr>
        <p:txBody>
          <a:bodyPr wrap="square" lIns="0" tIns="908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dirty="0" sz="3200" spc="5" b="1">
                <a:latin typeface="Microsoft JhengHei"/>
                <a:cs typeface="Microsoft JhengHei"/>
              </a:rPr>
              <a:t>「</a:t>
            </a:r>
            <a:r>
              <a:rPr dirty="0" sz="3200" spc="20" b="1">
                <a:latin typeface="Microsoft JhengHei"/>
                <a:cs typeface="Microsoft JhengHei"/>
              </a:rPr>
              <a:t>雙</a:t>
            </a:r>
            <a:r>
              <a:rPr dirty="0" sz="3200" spc="10" b="1">
                <a:latin typeface="Microsoft JhengHei"/>
                <a:cs typeface="Microsoft JhengHei"/>
              </a:rPr>
              <a:t>方</a:t>
            </a:r>
            <a:r>
              <a:rPr dirty="0" sz="3200" spc="5" b="1">
                <a:latin typeface="Microsoft JhengHei"/>
                <a:cs typeface="Microsoft JhengHei"/>
              </a:rPr>
              <a:t>保</a:t>
            </a:r>
            <a:r>
              <a:rPr dirty="0" sz="3200" spc="-10" b="1">
                <a:latin typeface="Microsoft JhengHei"/>
                <a:cs typeface="Microsoft JhengHei"/>
              </a:rPr>
              <a:t>留</a:t>
            </a:r>
            <a:r>
              <a:rPr dirty="0" sz="3200" spc="5" b="1">
                <a:latin typeface="Microsoft JhengHei"/>
                <a:cs typeface="Microsoft JhengHei"/>
              </a:rPr>
              <a:t>裁量</a:t>
            </a:r>
            <a:r>
              <a:rPr dirty="0" sz="3200" spc="-10" b="1">
                <a:latin typeface="Microsoft JhengHei"/>
                <a:cs typeface="Microsoft JhengHei"/>
              </a:rPr>
              <a:t>權</a:t>
            </a:r>
            <a:r>
              <a:rPr dirty="0" sz="3200" spc="5" b="1">
                <a:latin typeface="Microsoft JhengHei"/>
                <a:cs typeface="Microsoft JhengHei"/>
              </a:rPr>
              <a:t>並確</a:t>
            </a:r>
            <a:r>
              <a:rPr dirty="0" sz="3200" spc="-10" b="1">
                <a:latin typeface="Microsoft JhengHei"/>
                <a:cs typeface="Microsoft JhengHei"/>
              </a:rPr>
              <a:t>保</a:t>
            </a:r>
            <a:r>
              <a:rPr dirty="0" sz="3200" spc="5" b="1">
                <a:latin typeface="Microsoft JhengHei"/>
                <a:cs typeface="Microsoft JhengHei"/>
              </a:rPr>
              <a:t>有效</a:t>
            </a:r>
            <a:r>
              <a:rPr dirty="0" sz="3200" spc="-10" b="1">
                <a:latin typeface="Microsoft JhengHei"/>
                <a:cs typeface="Microsoft JhengHei"/>
              </a:rPr>
              <a:t>執</a:t>
            </a:r>
            <a:r>
              <a:rPr dirty="0" sz="3200" spc="5" b="1">
                <a:latin typeface="Microsoft JhengHei"/>
                <a:cs typeface="Microsoft JhengHei"/>
              </a:rPr>
              <a:t>法</a:t>
            </a:r>
            <a:r>
              <a:rPr dirty="0" sz="3200" spc="-20" b="1">
                <a:latin typeface="Microsoft JhengHei"/>
                <a:cs typeface="Microsoft JhengHei"/>
              </a:rPr>
              <a:t>」</a:t>
            </a:r>
            <a:r>
              <a:rPr dirty="0" sz="3200" spc="150" b="1">
                <a:latin typeface="Microsoft JhengHei"/>
                <a:cs typeface="Microsoft JhengHei"/>
              </a:rPr>
              <a:t>:</a:t>
            </a:r>
            <a:endParaRPr sz="3200">
              <a:latin typeface="Microsoft JhengHei"/>
              <a:cs typeface="Microsoft JhengHei"/>
            </a:endParaRPr>
          </a:p>
          <a:p>
            <a:pPr algn="just" marL="241300" marR="5080" indent="-229235">
              <a:lnSpc>
                <a:spcPts val="3460"/>
              </a:lnSpc>
              <a:spcBef>
                <a:spcPts val="1045"/>
              </a:spcBef>
              <a:buFont typeface="Arial MT"/>
              <a:buChar char="•"/>
              <a:tabLst>
                <a:tab pos="241935" algn="l"/>
              </a:tabLst>
            </a:pPr>
            <a:r>
              <a:rPr dirty="0" sz="3200">
                <a:latin typeface="SimSun"/>
                <a:cs typeface="SimSun"/>
              </a:rPr>
              <a:t>兩國簽署之</a:t>
            </a:r>
            <a:r>
              <a:rPr dirty="0" sz="3200" spc="-5">
                <a:latin typeface="SimSun"/>
                <a:cs typeface="SimSun"/>
              </a:rPr>
              <a:t>「</a:t>
            </a:r>
            <a:r>
              <a:rPr dirty="0" sz="3200">
                <a:solidFill>
                  <a:srgbClr val="FF0000"/>
                </a:solidFill>
                <a:latin typeface="SimSun"/>
                <a:cs typeface="SimSun"/>
              </a:rPr>
              <a:t>台美司法</a:t>
            </a:r>
            <a:r>
              <a:rPr dirty="0" sz="3200" spc="-15">
                <a:solidFill>
                  <a:srgbClr val="FF0000"/>
                </a:solidFill>
                <a:latin typeface="SimSun"/>
                <a:cs typeface="SimSun"/>
              </a:rPr>
              <a:t>互</a:t>
            </a:r>
            <a:r>
              <a:rPr dirty="0" sz="3200">
                <a:solidFill>
                  <a:srgbClr val="FF0000"/>
                </a:solidFill>
                <a:latin typeface="SimSun"/>
                <a:cs typeface="SimSun"/>
              </a:rPr>
              <a:t>助協</a:t>
            </a:r>
            <a:r>
              <a:rPr dirty="0" sz="3200" spc="-10">
                <a:solidFill>
                  <a:srgbClr val="FF0000"/>
                </a:solidFill>
                <a:latin typeface="SimSun"/>
                <a:cs typeface="SimSun"/>
              </a:rPr>
              <a:t>定</a:t>
            </a:r>
            <a:r>
              <a:rPr dirty="0" sz="3200" spc="-10">
                <a:latin typeface="SimSun"/>
                <a:cs typeface="SimSun"/>
              </a:rPr>
              <a:t>」，</a:t>
            </a:r>
            <a:r>
              <a:rPr dirty="0" sz="3200" spc="-25">
                <a:latin typeface="SimSun"/>
                <a:cs typeface="SimSun"/>
              </a:rPr>
              <a:t>定</a:t>
            </a:r>
            <a:r>
              <a:rPr dirty="0" sz="3200">
                <a:latin typeface="SimSun"/>
                <a:cs typeface="SimSun"/>
              </a:rPr>
              <a:t>有與</a:t>
            </a:r>
            <a:r>
              <a:rPr dirty="0" sz="3200" spc="-15">
                <a:latin typeface="SimSun"/>
                <a:cs typeface="SimSun"/>
              </a:rPr>
              <a:t>美</a:t>
            </a:r>
            <a:r>
              <a:rPr dirty="0" sz="3200">
                <a:latin typeface="SimSun"/>
                <a:cs typeface="SimSun"/>
              </a:rPr>
              <a:t>國執</a:t>
            </a:r>
            <a:r>
              <a:rPr dirty="0" sz="3200" spc="-15">
                <a:latin typeface="SimSun"/>
                <a:cs typeface="SimSun"/>
              </a:rPr>
              <a:t>法</a:t>
            </a:r>
            <a:r>
              <a:rPr dirty="0" sz="3200">
                <a:latin typeface="SimSun"/>
                <a:cs typeface="SimSun"/>
              </a:rPr>
              <a:t>機 關可相互提供有關調查</a:t>
            </a:r>
            <a:r>
              <a:rPr dirty="0" sz="3200" spc="-15">
                <a:latin typeface="SimSun"/>
                <a:cs typeface="SimSun"/>
              </a:rPr>
              <a:t>、</a:t>
            </a:r>
            <a:r>
              <a:rPr dirty="0" sz="3200">
                <a:latin typeface="SimSun"/>
                <a:cs typeface="SimSun"/>
              </a:rPr>
              <a:t>追訴</a:t>
            </a:r>
            <a:r>
              <a:rPr dirty="0" sz="3200" spc="-15">
                <a:latin typeface="SimSun"/>
                <a:cs typeface="SimSun"/>
              </a:rPr>
              <a:t>、</a:t>
            </a:r>
            <a:r>
              <a:rPr dirty="0" sz="3200">
                <a:latin typeface="SimSun"/>
                <a:cs typeface="SimSun"/>
              </a:rPr>
              <a:t>犯罪</a:t>
            </a:r>
            <a:r>
              <a:rPr dirty="0" sz="3200" spc="-15">
                <a:latin typeface="SimSun"/>
                <a:cs typeface="SimSun"/>
              </a:rPr>
              <a:t>防</a:t>
            </a:r>
            <a:r>
              <a:rPr dirty="0" sz="3200">
                <a:latin typeface="SimSun"/>
                <a:cs typeface="SimSun"/>
              </a:rPr>
              <a:t>制及</a:t>
            </a:r>
            <a:r>
              <a:rPr dirty="0" sz="3200" spc="-15">
                <a:latin typeface="SimSun"/>
                <a:cs typeface="SimSun"/>
              </a:rPr>
              <a:t>相</a:t>
            </a:r>
            <a:r>
              <a:rPr dirty="0" sz="3200">
                <a:latin typeface="SimSun"/>
                <a:cs typeface="SimSun"/>
              </a:rPr>
              <a:t>關刑</a:t>
            </a:r>
            <a:r>
              <a:rPr dirty="0" sz="3200" spc="-15">
                <a:latin typeface="SimSun"/>
                <a:cs typeface="SimSun"/>
              </a:rPr>
              <a:t>事</a:t>
            </a:r>
            <a:r>
              <a:rPr dirty="0" sz="3200">
                <a:latin typeface="SimSun"/>
                <a:cs typeface="SimSun"/>
              </a:rPr>
              <a:t>司 法程序中之協助。</a:t>
            </a:r>
            <a:endParaRPr sz="3200">
              <a:latin typeface="SimSun"/>
              <a:cs typeface="SimSun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9143" y="3843528"/>
            <a:ext cx="2670048" cy="26868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0" y="0"/>
            <a:ext cx="12204700" cy="6870700"/>
            <a:chOff x="-6350" y="0"/>
            <a:chExt cx="12204700" cy="6870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6857998"/>
                  </a:lnTo>
                  <a:lnTo>
                    <a:pt x="12192000" y="685799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001F5F">
                <a:alpha val="32156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2192000" h="6858000">
                  <a:moveTo>
                    <a:pt x="12192000" y="0"/>
                  </a:moveTo>
                  <a:lnTo>
                    <a:pt x="0" y="0"/>
                  </a:lnTo>
                  <a:lnTo>
                    <a:pt x="0" y="6857998"/>
                  </a:lnTo>
                </a:path>
              </a:pathLst>
            </a:custGeom>
            <a:ln w="12191">
              <a:solidFill>
                <a:srgbClr val="41709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8084058" cy="193928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045463"/>
              <a:ext cx="8093202" cy="199110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5491" y="82372"/>
            <a:ext cx="7353300" cy="222123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7200" spc="-5" b="1">
                <a:solidFill>
                  <a:srgbClr val="FFFFFF"/>
                </a:solidFill>
                <a:latin typeface="Microsoft JhengHei"/>
                <a:cs typeface="Microsoft JhengHei"/>
              </a:rPr>
              <a:t>臺美共倡反貪腐， </a:t>
            </a:r>
            <a:r>
              <a:rPr dirty="0" sz="7200" spc="-1785" b="1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dirty="0" sz="7200" spc="5" b="1">
                <a:solidFill>
                  <a:srgbClr val="FFFFFF"/>
                </a:solidFill>
                <a:latin typeface="Microsoft JhengHei"/>
                <a:cs typeface="Microsoft JhengHei"/>
              </a:rPr>
              <a:t>經貿規範更清楚。</a:t>
            </a:r>
            <a:endParaRPr sz="7200">
              <a:latin typeface="Microsoft JhengHei"/>
              <a:cs typeface="Microsoft JhengHe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107930" y="5877305"/>
            <a:ext cx="1824355" cy="584200"/>
          </a:xfrm>
          <a:custGeom>
            <a:avLst/>
            <a:gdLst/>
            <a:ahLst/>
            <a:cxnLst/>
            <a:rect l="l" t="t" r="r" b="b"/>
            <a:pathLst>
              <a:path w="1824354" h="584200">
                <a:moveTo>
                  <a:pt x="0" y="583692"/>
                </a:moveTo>
                <a:lnTo>
                  <a:pt x="1824227" y="583692"/>
                </a:lnTo>
                <a:lnTo>
                  <a:pt x="1824227" y="0"/>
                </a:lnTo>
                <a:lnTo>
                  <a:pt x="0" y="0"/>
                </a:lnTo>
                <a:lnTo>
                  <a:pt x="0" y="583692"/>
                </a:lnTo>
                <a:close/>
              </a:path>
            </a:pathLst>
          </a:custGeom>
          <a:ln w="2895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0197845" y="5879998"/>
            <a:ext cx="1647189" cy="51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18159" marR="5080" indent="-506095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FFFFFF"/>
                </a:solidFill>
                <a:latin typeface="SimSun"/>
                <a:cs typeface="SimSun"/>
              </a:rPr>
              <a:t>高雄市政府教育局 </a:t>
            </a:r>
            <a:r>
              <a:rPr dirty="0" sz="1600" spc="-5">
                <a:solidFill>
                  <a:srgbClr val="FFFFFF"/>
                </a:solidFill>
                <a:latin typeface="SimSun"/>
                <a:cs typeface="SimSun"/>
              </a:rPr>
              <a:t>關心您</a:t>
            </a:r>
            <a:endParaRPr sz="1600">
              <a:latin typeface="SimSun"/>
              <a:cs typeface="SimSu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7002" y="432053"/>
            <a:ext cx="9780905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 spc="5"/>
              <a:t>什麼是「</a:t>
            </a:r>
            <a:r>
              <a:rPr dirty="0" sz="5400" spc="5"/>
              <a:t>臺美</a:t>
            </a:r>
            <a:r>
              <a:rPr dirty="0" sz="5400" spc="-675"/>
              <a:t>21</a:t>
            </a:r>
            <a:r>
              <a:rPr dirty="0" sz="5400" spc="-5"/>
              <a:t>世紀貿易倡議</a:t>
            </a:r>
            <a:r>
              <a:rPr dirty="0" sz="5400"/>
              <a:t>」</a:t>
            </a:r>
            <a:r>
              <a:rPr dirty="0" sz="5400" spc="-170"/>
              <a:t>?</a:t>
            </a:r>
            <a:endParaRPr sz="5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50791" y="1783079"/>
            <a:ext cx="3489960" cy="47396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8350" cy="6858000"/>
            <a:chOff x="0" y="0"/>
            <a:chExt cx="1219835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5219" y="994467"/>
              <a:ext cx="11992876" cy="549703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32231"/>
              <a:ext cx="1355598" cy="149885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3963" y="332231"/>
              <a:ext cx="2253234" cy="149885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5564" y="332231"/>
              <a:ext cx="1396746" cy="149885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60676" y="332231"/>
              <a:ext cx="4994910" cy="149885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73952" y="332231"/>
              <a:ext cx="2939033" cy="149885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31352" y="332231"/>
              <a:ext cx="1087374" cy="1498854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7002" y="432053"/>
            <a:ext cx="8976360" cy="8483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5400"/>
              <a:t>「臺美</a:t>
            </a:r>
            <a:r>
              <a:rPr dirty="0" sz="5400" spc="-675"/>
              <a:t>21</a:t>
            </a:r>
            <a:r>
              <a:rPr dirty="0" sz="5400" spc="-5"/>
              <a:t>世紀貿易倡議</a:t>
            </a:r>
            <a:r>
              <a:rPr dirty="0" sz="5400"/>
              <a:t>」內</a:t>
            </a:r>
            <a:r>
              <a:rPr dirty="0" sz="5400" spc="-5"/>
              <a:t>容</a:t>
            </a:r>
            <a:r>
              <a:rPr dirty="0" sz="5400" spc="-1080"/>
              <a:t>:</a:t>
            </a:r>
            <a:endParaRPr sz="5400"/>
          </a:p>
        </p:txBody>
      </p:sp>
      <p:sp>
        <p:nvSpPr>
          <p:cNvPr id="11" name="object 11"/>
          <p:cNvSpPr txBox="1"/>
          <p:nvPr/>
        </p:nvSpPr>
        <p:spPr>
          <a:xfrm>
            <a:off x="1390014" y="3372358"/>
            <a:ext cx="2165350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354965">
              <a:lnSpc>
                <a:spcPct val="100000"/>
              </a:lnSpc>
              <a:spcBef>
                <a:spcPts val="95"/>
              </a:spcBef>
            </a:pPr>
            <a:r>
              <a:rPr dirty="0" sz="2800" spc="5" b="1">
                <a:latin typeface="Microsoft JhengHei"/>
                <a:cs typeface="Microsoft JhengHei"/>
              </a:rPr>
              <a:t>關務管理 </a:t>
            </a:r>
            <a:r>
              <a:rPr dirty="0" sz="2800" spc="10" b="1">
                <a:latin typeface="Microsoft JhengHei"/>
                <a:cs typeface="Microsoft JhengHei"/>
              </a:rPr>
              <a:t> </a:t>
            </a:r>
            <a:r>
              <a:rPr dirty="0" sz="2800" spc="5" b="1">
                <a:latin typeface="Microsoft JhengHei"/>
                <a:cs typeface="Microsoft JhengHei"/>
              </a:rPr>
              <a:t>及貿易自由化</a:t>
            </a:r>
            <a:endParaRPr sz="2800">
              <a:latin typeface="Microsoft JhengHei"/>
              <a:cs typeface="Microsoft JhengHe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72767" y="1816607"/>
            <a:ext cx="1757172" cy="1755648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186176" y="5315508"/>
            <a:ext cx="2165350" cy="452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5" b="1">
                <a:latin typeface="Microsoft JhengHei"/>
                <a:cs typeface="Microsoft JhengHei"/>
              </a:rPr>
              <a:t>良好法制作業</a:t>
            </a:r>
            <a:endParaRPr sz="2800">
              <a:latin typeface="Microsoft JhengHei"/>
              <a:cs typeface="Microsoft JhengHe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418332" y="1997964"/>
            <a:ext cx="6940550" cy="3282950"/>
            <a:chOff x="3418332" y="1997964"/>
            <a:chExt cx="6940550" cy="3282950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18332" y="3858768"/>
              <a:ext cx="1421891" cy="142189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64167" y="1997964"/>
              <a:ext cx="1394459" cy="139446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8816720" y="3491229"/>
            <a:ext cx="2165350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67665" marR="5080" indent="-355600">
              <a:lnSpc>
                <a:spcPct val="100000"/>
              </a:lnSpc>
              <a:spcBef>
                <a:spcPts val="95"/>
              </a:spcBef>
            </a:pPr>
            <a:r>
              <a:rPr dirty="0" sz="2800" spc="5" b="1">
                <a:latin typeface="Microsoft JhengHei"/>
                <a:cs typeface="Microsoft JhengHei"/>
              </a:rPr>
              <a:t>增加中小企業 </a:t>
            </a:r>
            <a:r>
              <a:rPr dirty="0" sz="2800" b="1">
                <a:latin typeface="Microsoft JhengHei"/>
                <a:cs typeface="Microsoft JhengHei"/>
              </a:rPr>
              <a:t>廠商機會</a:t>
            </a:r>
            <a:endParaRPr sz="2800">
              <a:latin typeface="Microsoft JhengHei"/>
              <a:cs typeface="Microsoft JhengHe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46518" y="4990591"/>
            <a:ext cx="2165350" cy="878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368935" marR="5080" indent="-356870">
              <a:lnSpc>
                <a:spcPct val="100000"/>
              </a:lnSpc>
              <a:spcBef>
                <a:spcPts val="95"/>
              </a:spcBef>
            </a:pPr>
            <a:r>
              <a:rPr dirty="0" sz="2800" spc="5" b="1">
                <a:latin typeface="Microsoft JhengHei"/>
                <a:cs typeface="Microsoft JhengHei"/>
              </a:rPr>
              <a:t>優化核發職業 </a:t>
            </a:r>
            <a:r>
              <a:rPr dirty="0" sz="2800" b="1">
                <a:latin typeface="Microsoft JhengHei"/>
                <a:cs typeface="Microsoft JhengHei"/>
              </a:rPr>
              <a:t>證照程序</a:t>
            </a:r>
            <a:endParaRPr sz="2800">
              <a:latin typeface="Microsoft JhengHei"/>
              <a:cs typeface="Microsoft JhengHe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153656" y="3528059"/>
            <a:ext cx="1466088" cy="1466088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5260340" y="3943350"/>
            <a:ext cx="1552575" cy="635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4000" spc="5" b="1">
                <a:solidFill>
                  <a:srgbClr val="FF0000"/>
                </a:solidFill>
                <a:latin typeface="Microsoft JhengHei"/>
                <a:cs typeface="Microsoft JhengHei"/>
              </a:rPr>
              <a:t>反貪腐</a:t>
            </a:r>
            <a:endParaRPr sz="4000">
              <a:latin typeface="Microsoft JhengHei"/>
              <a:cs typeface="Microsoft JhengHe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800600" y="1444752"/>
            <a:ext cx="2615183" cy="26151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936" y="0"/>
            <a:ext cx="12115165" cy="6858000"/>
            <a:chOff x="28936" y="0"/>
            <a:chExt cx="1211516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5216" y="498348"/>
              <a:ext cx="7430261" cy="12230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95387" y="498348"/>
              <a:ext cx="982218" cy="1223010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6939" y="576148"/>
            <a:ext cx="699897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5"/>
              <a:t>反貪腐章節包含哪些內容</a:t>
            </a:r>
            <a:r>
              <a:rPr dirty="0" spc="-30"/>
              <a:t>呢</a:t>
            </a:r>
            <a:r>
              <a:rPr dirty="0" spc="-135"/>
              <a:t>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294114" y="3525392"/>
            <a:ext cx="21640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5" b="1">
                <a:latin typeface="Microsoft JhengHei"/>
                <a:cs typeface="Microsoft JhengHei"/>
              </a:rPr>
              <a:t>公務員</a:t>
            </a:r>
            <a:r>
              <a:rPr dirty="0" sz="2400" b="1">
                <a:latin typeface="Microsoft JhengHei"/>
                <a:cs typeface="Microsoft JhengHei"/>
              </a:rPr>
              <a:t>廉政措</a:t>
            </a:r>
            <a:r>
              <a:rPr dirty="0" sz="2400" b="1">
                <a:latin typeface="Microsoft JhengHei"/>
                <a:cs typeface="Microsoft JhengHei"/>
              </a:rPr>
              <a:t>施</a:t>
            </a:r>
            <a:endParaRPr sz="2400">
              <a:latin typeface="Microsoft JhengHei"/>
              <a:cs typeface="Microsoft JhengHe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273040" y="1556003"/>
            <a:ext cx="5923915" cy="1983105"/>
            <a:chOff x="5273040" y="1556003"/>
            <a:chExt cx="5923915" cy="198310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14104" y="1556003"/>
              <a:ext cx="1982724" cy="19827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73040" y="1946147"/>
              <a:ext cx="1438656" cy="143865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546852" y="3340989"/>
            <a:ext cx="12509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10" b="1">
                <a:latin typeface="Microsoft JhengHei"/>
                <a:cs typeface="Microsoft JhengHei"/>
              </a:rPr>
              <a:t>鼓勵檢舉</a:t>
            </a:r>
            <a:endParaRPr sz="2400">
              <a:latin typeface="Microsoft JhengHei"/>
              <a:cs typeface="Microsoft JhengHe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785872" y="3768852"/>
            <a:ext cx="2066544" cy="2068068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269360" y="5824220"/>
            <a:ext cx="12484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5" b="1">
                <a:latin typeface="Microsoft JhengHei"/>
                <a:cs typeface="Microsoft JhengHei"/>
              </a:rPr>
              <a:t>社</a:t>
            </a:r>
            <a:r>
              <a:rPr dirty="0" sz="2400" spc="5" b="1">
                <a:latin typeface="Microsoft JhengHei"/>
                <a:cs typeface="Microsoft JhengHei"/>
              </a:rPr>
              <a:t>會</a:t>
            </a:r>
            <a:r>
              <a:rPr dirty="0" sz="2400" spc="5" b="1">
                <a:latin typeface="Microsoft JhengHei"/>
                <a:cs typeface="Microsoft JhengHei"/>
              </a:rPr>
              <a:t>參</a:t>
            </a:r>
            <a:r>
              <a:rPr dirty="0" sz="2400" b="1">
                <a:latin typeface="Microsoft JhengHei"/>
                <a:cs typeface="Microsoft JhengHei"/>
              </a:rPr>
              <a:t>與</a:t>
            </a:r>
            <a:endParaRPr sz="2400">
              <a:latin typeface="Microsoft JhengHei"/>
              <a:cs typeface="Microsoft JhengHe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60335" y="3860291"/>
            <a:ext cx="2042160" cy="1885188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340345" y="5732475"/>
            <a:ext cx="1859914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5" b="1">
                <a:latin typeface="Microsoft JhengHei"/>
                <a:cs typeface="Microsoft JhengHei"/>
              </a:rPr>
              <a:t>臺美預</a:t>
            </a:r>
            <a:r>
              <a:rPr dirty="0" sz="2400" b="1">
                <a:latin typeface="Microsoft JhengHei"/>
                <a:cs typeface="Microsoft JhengHei"/>
              </a:rPr>
              <a:t>防措施</a:t>
            </a:r>
            <a:endParaRPr sz="2400">
              <a:latin typeface="Microsoft JhengHei"/>
              <a:cs typeface="Microsoft Jheng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531366" y="3371545"/>
            <a:ext cx="1555115" cy="3917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5" b="1">
                <a:latin typeface="Microsoft JhengHei"/>
                <a:cs typeface="Microsoft JhengHei"/>
              </a:rPr>
              <a:t>應採取</a:t>
            </a:r>
            <a:r>
              <a:rPr dirty="0" sz="2400" b="1">
                <a:latin typeface="Microsoft JhengHei"/>
                <a:cs typeface="Microsoft JhengHei"/>
              </a:rPr>
              <a:t>措施</a:t>
            </a:r>
            <a:endParaRPr sz="2400">
              <a:latin typeface="Microsoft JhengHei"/>
              <a:cs typeface="Microsoft JhengHe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394460" y="1748027"/>
            <a:ext cx="1600200" cy="159867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936" y="0"/>
            <a:ext cx="12115165" cy="6858000"/>
            <a:chOff x="28936" y="0"/>
            <a:chExt cx="1211516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5216" y="498348"/>
              <a:ext cx="6314694" cy="12230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9819" y="498348"/>
              <a:ext cx="991362" cy="12230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1092" y="498348"/>
              <a:ext cx="1337310" cy="122301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6939" y="576148"/>
            <a:ext cx="651002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5"/>
              <a:t>一、雙方應採取的措</a:t>
            </a:r>
            <a:r>
              <a:rPr dirty="0" spc="-10"/>
              <a:t>施</a:t>
            </a:r>
            <a:r>
              <a:rPr dirty="0" spc="-70"/>
              <a:t>-</a:t>
            </a:r>
            <a:r>
              <a:rPr dirty="0" spc="-765"/>
              <a:t>(</a:t>
            </a:r>
            <a:r>
              <a:rPr dirty="0" spc="-775"/>
              <a:t>1</a:t>
            </a:r>
            <a:r>
              <a:rPr dirty="0" spc="-204"/>
              <a:t>)</a:t>
            </a: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7200" y="1429511"/>
            <a:ext cx="10696194" cy="89382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95350" y="1405610"/>
            <a:ext cx="10192385" cy="2161540"/>
          </a:xfrm>
          <a:prstGeom prst="rect">
            <a:avLst/>
          </a:prstGeom>
        </p:spPr>
        <p:txBody>
          <a:bodyPr wrap="square" lIns="0" tIns="901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dirty="0" sz="3200" spc="5" b="1">
                <a:latin typeface="Microsoft JhengHei"/>
                <a:cs typeface="Microsoft JhengHei"/>
              </a:rPr>
              <a:t>「</a:t>
            </a:r>
            <a:r>
              <a:rPr dirty="0" sz="3200" spc="20" b="1">
                <a:latin typeface="Microsoft JhengHei"/>
                <a:cs typeface="Microsoft JhengHei"/>
              </a:rPr>
              <a:t>將</a:t>
            </a:r>
            <a:r>
              <a:rPr dirty="0" sz="3200" spc="5" b="1">
                <a:latin typeface="Microsoft JhengHei"/>
                <a:cs typeface="Microsoft JhengHei"/>
              </a:rPr>
              <a:t>影</a:t>
            </a:r>
            <a:r>
              <a:rPr dirty="0" sz="3200" b="1">
                <a:latin typeface="Microsoft JhengHei"/>
                <a:cs typeface="Microsoft JhengHei"/>
              </a:rPr>
              <a:t>響</a:t>
            </a:r>
            <a:r>
              <a:rPr dirty="0" sz="3200" spc="-15" b="1">
                <a:latin typeface="Microsoft JhengHei"/>
                <a:cs typeface="Microsoft JhengHei"/>
              </a:rPr>
              <a:t>國</a:t>
            </a:r>
            <a:r>
              <a:rPr dirty="0" sz="3200" b="1">
                <a:latin typeface="Microsoft JhengHei"/>
                <a:cs typeface="Microsoft JhengHei"/>
              </a:rPr>
              <a:t>際貿</a:t>
            </a:r>
            <a:r>
              <a:rPr dirty="0" sz="3200" spc="-15" b="1">
                <a:latin typeface="Microsoft JhengHei"/>
                <a:cs typeface="Microsoft JhengHei"/>
              </a:rPr>
              <a:t>易</a:t>
            </a:r>
            <a:r>
              <a:rPr dirty="0" sz="3200" b="1">
                <a:latin typeface="Microsoft JhengHei"/>
                <a:cs typeface="Microsoft JhengHei"/>
              </a:rPr>
              <a:t>、投</a:t>
            </a:r>
            <a:r>
              <a:rPr dirty="0" sz="3200" spc="-15" b="1">
                <a:latin typeface="Microsoft JhengHei"/>
                <a:cs typeface="Microsoft JhengHei"/>
              </a:rPr>
              <a:t>資</a:t>
            </a:r>
            <a:r>
              <a:rPr dirty="0" sz="3200" b="1">
                <a:latin typeface="Microsoft JhengHei"/>
                <a:cs typeface="Microsoft JhengHei"/>
              </a:rPr>
              <a:t>之賄</a:t>
            </a:r>
            <a:r>
              <a:rPr dirty="0" sz="3200" spc="-15" b="1">
                <a:latin typeface="Microsoft JhengHei"/>
                <a:cs typeface="Microsoft JhengHei"/>
              </a:rPr>
              <a:t>賂</a:t>
            </a:r>
            <a:r>
              <a:rPr dirty="0" sz="3200" b="1">
                <a:latin typeface="Microsoft JhengHei"/>
                <a:cs typeface="Microsoft JhengHei"/>
              </a:rPr>
              <a:t>、侵</a:t>
            </a:r>
            <a:r>
              <a:rPr dirty="0" sz="3200" spc="-15" b="1">
                <a:latin typeface="Microsoft JhengHei"/>
                <a:cs typeface="Microsoft JhengHei"/>
              </a:rPr>
              <a:t>占</a:t>
            </a:r>
            <a:r>
              <a:rPr dirty="0" sz="3200" b="1">
                <a:latin typeface="Microsoft JhengHei"/>
                <a:cs typeface="Microsoft JhengHei"/>
              </a:rPr>
              <a:t>、洗錢定為</a:t>
            </a:r>
            <a:r>
              <a:rPr dirty="0" sz="3200" spc="-20" b="1">
                <a:latin typeface="Microsoft JhengHei"/>
                <a:cs typeface="Microsoft JhengHei"/>
              </a:rPr>
              <a:t>犯</a:t>
            </a:r>
            <a:r>
              <a:rPr dirty="0" sz="3200" b="1">
                <a:latin typeface="Microsoft JhengHei"/>
                <a:cs typeface="Microsoft JhengHei"/>
              </a:rPr>
              <a:t>罪」</a:t>
            </a:r>
            <a:endParaRPr sz="3200">
              <a:latin typeface="Microsoft JhengHei"/>
              <a:cs typeface="Microsoft JhengHei"/>
            </a:endParaRPr>
          </a:p>
          <a:p>
            <a:pPr marL="241300" indent="-228600">
              <a:lnSpc>
                <a:spcPct val="100000"/>
              </a:lnSpc>
              <a:spcBef>
                <a:spcPts val="615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3200" spc="-5">
                <a:latin typeface="SimSun"/>
                <a:cs typeface="SimSun"/>
              </a:rPr>
              <a:t>於</a:t>
            </a:r>
            <a:r>
              <a:rPr dirty="0" sz="3200" spc="-300">
                <a:latin typeface="SimSun"/>
                <a:cs typeface="SimSun"/>
              </a:rPr>
              <a:t>2016</a:t>
            </a:r>
            <a:r>
              <a:rPr dirty="0" sz="3200">
                <a:latin typeface="SimSun"/>
                <a:cs typeface="SimSun"/>
              </a:rPr>
              <a:t>年修正公布之</a:t>
            </a:r>
            <a:r>
              <a:rPr dirty="0" sz="3200" spc="-5">
                <a:latin typeface="SimSun"/>
                <a:cs typeface="SimSun"/>
              </a:rPr>
              <a:t>「</a:t>
            </a:r>
            <a:r>
              <a:rPr dirty="0" sz="3200" b="1">
                <a:latin typeface="Microsoft JhengHei"/>
                <a:cs typeface="Microsoft JhengHei"/>
              </a:rPr>
              <a:t>洗錢防制</a:t>
            </a:r>
            <a:r>
              <a:rPr dirty="0" sz="3200" spc="-5" b="1">
                <a:latin typeface="Microsoft JhengHei"/>
                <a:cs typeface="Microsoft JhengHei"/>
              </a:rPr>
              <a:t>法</a:t>
            </a:r>
            <a:r>
              <a:rPr dirty="0" sz="3200">
                <a:latin typeface="SimSun"/>
                <a:cs typeface="SimSun"/>
              </a:rPr>
              <a:t>」。</a:t>
            </a:r>
            <a:endParaRPr sz="3200">
              <a:latin typeface="SimSun"/>
              <a:cs typeface="SimSun"/>
            </a:endParaRPr>
          </a:p>
          <a:p>
            <a:pPr marL="240665" marR="186690" indent="-228600">
              <a:lnSpc>
                <a:spcPts val="3460"/>
              </a:lnSpc>
              <a:spcBef>
                <a:spcPts val="1045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3200">
                <a:latin typeface="SimSun"/>
                <a:cs typeface="SimSun"/>
              </a:rPr>
              <a:t>貪污治罪</a:t>
            </a:r>
            <a:r>
              <a:rPr dirty="0" sz="3200" spc="5">
                <a:latin typeface="SimSun"/>
                <a:cs typeface="SimSun"/>
              </a:rPr>
              <a:t>條例目前主要</a:t>
            </a:r>
            <a:r>
              <a:rPr dirty="0" sz="3200" spc="-10">
                <a:latin typeface="SimSun"/>
                <a:cs typeface="SimSun"/>
              </a:rPr>
              <a:t>針</a:t>
            </a:r>
            <a:r>
              <a:rPr dirty="0" sz="3200" spc="5">
                <a:latin typeface="SimSun"/>
                <a:cs typeface="SimSun"/>
              </a:rPr>
              <a:t>對我</a:t>
            </a:r>
            <a:r>
              <a:rPr dirty="0" sz="3200" spc="-5">
                <a:latin typeface="SimSun"/>
                <a:cs typeface="SimSun"/>
              </a:rPr>
              <a:t>國</a:t>
            </a:r>
            <a:r>
              <a:rPr dirty="0" sz="3200">
                <a:latin typeface="SimSun"/>
                <a:cs typeface="SimSun"/>
              </a:rPr>
              <a:t>公職</a:t>
            </a:r>
            <a:r>
              <a:rPr dirty="0" sz="3200" spc="-15">
                <a:latin typeface="SimSun"/>
                <a:cs typeface="SimSun"/>
              </a:rPr>
              <a:t>人</a:t>
            </a:r>
            <a:r>
              <a:rPr dirty="0" sz="3200">
                <a:latin typeface="SimSun"/>
                <a:cs typeface="SimSun"/>
              </a:rPr>
              <a:t>員</a:t>
            </a:r>
            <a:r>
              <a:rPr dirty="0" sz="3200" spc="-10">
                <a:latin typeface="SimSun"/>
                <a:cs typeface="SimSun"/>
              </a:rPr>
              <a:t>，將持</a:t>
            </a:r>
            <a:r>
              <a:rPr dirty="0" sz="3200" spc="-15">
                <a:latin typeface="SimSun"/>
                <a:cs typeface="SimSun"/>
              </a:rPr>
              <a:t>續</a:t>
            </a:r>
            <a:r>
              <a:rPr dirty="0" sz="3200" spc="-15">
                <a:latin typeface="SimSun"/>
                <a:cs typeface="SimSun"/>
              </a:rPr>
              <a:t>研議 </a:t>
            </a:r>
            <a:r>
              <a:rPr dirty="0" sz="3200">
                <a:solidFill>
                  <a:srgbClr val="FF0000"/>
                </a:solidFill>
                <a:latin typeface="SimSun"/>
                <a:cs typeface="SimSun"/>
              </a:rPr>
              <a:t>賄</a:t>
            </a:r>
            <a:r>
              <a:rPr dirty="0" sz="3200" spc="5">
                <a:solidFill>
                  <a:srgbClr val="FF0000"/>
                </a:solidFill>
                <a:latin typeface="SimSun"/>
                <a:cs typeface="SimSun"/>
              </a:rPr>
              <a:t>賂</a:t>
            </a:r>
            <a:r>
              <a:rPr dirty="0" sz="3200">
                <a:solidFill>
                  <a:srgbClr val="FF0000"/>
                </a:solidFill>
                <a:latin typeface="SimSun"/>
                <a:cs typeface="SimSun"/>
              </a:rPr>
              <a:t>外國公職人員</a:t>
            </a:r>
            <a:r>
              <a:rPr dirty="0" sz="3200">
                <a:latin typeface="SimSun"/>
                <a:cs typeface="SimSun"/>
              </a:rPr>
              <a:t>或</a:t>
            </a:r>
            <a:r>
              <a:rPr dirty="0" sz="3200" spc="5">
                <a:solidFill>
                  <a:srgbClr val="FF0000"/>
                </a:solidFill>
                <a:latin typeface="SimSun"/>
                <a:cs typeface="SimSun"/>
              </a:rPr>
              <a:t>國</a:t>
            </a:r>
            <a:r>
              <a:rPr dirty="0" sz="3200" spc="-15">
                <a:solidFill>
                  <a:srgbClr val="FF0000"/>
                </a:solidFill>
                <a:latin typeface="SimSun"/>
                <a:cs typeface="SimSun"/>
              </a:rPr>
              <a:t>際</a:t>
            </a:r>
            <a:r>
              <a:rPr dirty="0" sz="3200" spc="5">
                <a:solidFill>
                  <a:srgbClr val="FF0000"/>
                </a:solidFill>
                <a:latin typeface="SimSun"/>
                <a:cs typeface="SimSun"/>
              </a:rPr>
              <a:t>組</a:t>
            </a:r>
            <a:r>
              <a:rPr dirty="0" sz="3200">
                <a:solidFill>
                  <a:srgbClr val="FF0000"/>
                </a:solidFill>
                <a:latin typeface="SimSun"/>
                <a:cs typeface="SimSun"/>
              </a:rPr>
              <a:t>織</a:t>
            </a:r>
            <a:r>
              <a:rPr dirty="0" sz="3200" spc="-10">
                <a:solidFill>
                  <a:srgbClr val="FF0000"/>
                </a:solidFill>
                <a:latin typeface="SimSun"/>
                <a:cs typeface="SimSun"/>
              </a:rPr>
              <a:t>人</a:t>
            </a:r>
            <a:r>
              <a:rPr dirty="0" sz="3200">
                <a:solidFill>
                  <a:srgbClr val="FF0000"/>
                </a:solidFill>
                <a:latin typeface="SimSun"/>
                <a:cs typeface="SimSun"/>
              </a:rPr>
              <a:t>員</a:t>
            </a:r>
            <a:r>
              <a:rPr dirty="0" sz="3200" spc="5">
                <a:latin typeface="SimSun"/>
                <a:cs typeface="SimSun"/>
              </a:rPr>
              <a:t>之</a:t>
            </a:r>
            <a:r>
              <a:rPr dirty="0" sz="3200" spc="-15">
                <a:latin typeface="SimSun"/>
                <a:cs typeface="SimSun"/>
              </a:rPr>
              <a:t>制</a:t>
            </a:r>
            <a:r>
              <a:rPr dirty="0" sz="3200" spc="5">
                <a:latin typeface="SimSun"/>
                <a:cs typeface="SimSun"/>
              </a:rPr>
              <a:t>度。</a:t>
            </a:r>
            <a:endParaRPr sz="3200">
              <a:latin typeface="SimSun"/>
              <a:cs typeface="SimSun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750807" y="3724655"/>
            <a:ext cx="2735579" cy="27355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936" y="0"/>
            <a:ext cx="12115165" cy="6858000"/>
            <a:chOff x="28936" y="0"/>
            <a:chExt cx="1211516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5216" y="498348"/>
              <a:ext cx="6314694" cy="12230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9819" y="498348"/>
              <a:ext cx="991362" cy="122301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51092" y="498348"/>
              <a:ext cx="1483614" cy="1223010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6939" y="576148"/>
            <a:ext cx="665607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5"/>
              <a:t>一、雙方應採取的措</a:t>
            </a:r>
            <a:r>
              <a:rPr dirty="0" spc="-10"/>
              <a:t>施</a:t>
            </a:r>
            <a:r>
              <a:rPr dirty="0" spc="-70"/>
              <a:t>-</a:t>
            </a:r>
            <a:r>
              <a:rPr dirty="0" spc="-190"/>
              <a:t>(</a:t>
            </a:r>
            <a:r>
              <a:rPr dirty="0" spc="-204"/>
              <a:t>2</a:t>
            </a:r>
            <a:r>
              <a:rPr dirty="0" spc="-204"/>
              <a:t>)</a:t>
            </a: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78180" y="1706879"/>
            <a:ext cx="8256270" cy="89382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16939" y="1759661"/>
            <a:ext cx="10008870" cy="30994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200" spc="5" b="1">
                <a:latin typeface="Microsoft JhengHei"/>
                <a:cs typeface="Microsoft JhengHei"/>
              </a:rPr>
              <a:t>「</a:t>
            </a:r>
            <a:r>
              <a:rPr dirty="0" sz="3200" spc="20" b="1">
                <a:latin typeface="Microsoft JhengHei"/>
                <a:cs typeface="Microsoft JhengHei"/>
              </a:rPr>
              <a:t>辨</a:t>
            </a:r>
            <a:r>
              <a:rPr dirty="0" sz="3200" spc="10" b="1">
                <a:latin typeface="Microsoft JhengHei"/>
                <a:cs typeface="Microsoft JhengHei"/>
              </a:rPr>
              <a:t>認</a:t>
            </a:r>
            <a:r>
              <a:rPr dirty="0" sz="3200" spc="5" b="1">
                <a:latin typeface="Microsoft JhengHei"/>
                <a:cs typeface="Microsoft JhengHei"/>
              </a:rPr>
              <a:t>、</a:t>
            </a:r>
            <a:r>
              <a:rPr dirty="0" sz="3200" spc="-10" b="1">
                <a:latin typeface="Microsoft JhengHei"/>
                <a:cs typeface="Microsoft JhengHei"/>
              </a:rPr>
              <a:t>凍</a:t>
            </a:r>
            <a:r>
              <a:rPr dirty="0" sz="3200" spc="5" b="1">
                <a:latin typeface="Microsoft JhengHei"/>
                <a:cs typeface="Microsoft JhengHei"/>
              </a:rPr>
              <a:t>結、</a:t>
            </a:r>
            <a:r>
              <a:rPr dirty="0" sz="3200" spc="-10" b="1">
                <a:latin typeface="Microsoft JhengHei"/>
                <a:cs typeface="Microsoft JhengHei"/>
              </a:rPr>
              <a:t>扣</a:t>
            </a:r>
            <a:r>
              <a:rPr dirty="0" sz="3200" spc="5" b="1">
                <a:latin typeface="Microsoft JhengHei"/>
                <a:cs typeface="Microsoft JhengHei"/>
              </a:rPr>
              <a:t>押犯</a:t>
            </a:r>
            <a:r>
              <a:rPr dirty="0" sz="3200" spc="-10" b="1">
                <a:latin typeface="Microsoft JhengHei"/>
                <a:cs typeface="Microsoft JhengHei"/>
              </a:rPr>
              <a:t>罪</a:t>
            </a:r>
            <a:r>
              <a:rPr dirty="0" sz="3200" spc="5" b="1">
                <a:latin typeface="Microsoft JhengHei"/>
                <a:cs typeface="Microsoft JhengHei"/>
              </a:rPr>
              <a:t>所得</a:t>
            </a:r>
            <a:r>
              <a:rPr dirty="0" sz="3200" spc="-10" b="1">
                <a:latin typeface="Microsoft JhengHei"/>
                <a:cs typeface="Microsoft JhengHei"/>
              </a:rPr>
              <a:t>及</a:t>
            </a:r>
            <a:r>
              <a:rPr dirty="0" sz="3200" spc="5" b="1">
                <a:latin typeface="Microsoft JhengHei"/>
                <a:cs typeface="Microsoft JhengHei"/>
              </a:rPr>
              <a:t>犯罪</a:t>
            </a:r>
            <a:r>
              <a:rPr dirty="0" sz="3200" spc="-10" b="1">
                <a:latin typeface="Microsoft JhengHei"/>
                <a:cs typeface="Microsoft JhengHei"/>
              </a:rPr>
              <a:t>工</a:t>
            </a:r>
            <a:r>
              <a:rPr dirty="0" sz="3200" spc="5" b="1">
                <a:latin typeface="Microsoft JhengHei"/>
                <a:cs typeface="Microsoft JhengHei"/>
              </a:rPr>
              <a:t>具」</a:t>
            </a:r>
            <a:endParaRPr sz="3200">
              <a:latin typeface="Microsoft JhengHei"/>
              <a:cs typeface="Microsoft JhengHe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750">
              <a:latin typeface="Microsoft JhengHei"/>
              <a:cs typeface="Microsoft JhengHei"/>
            </a:endParaRPr>
          </a:p>
          <a:p>
            <a:pPr marL="241300" indent="-229235">
              <a:lnSpc>
                <a:spcPct val="100000"/>
              </a:lnSpc>
              <a:buFont typeface="Arial MT"/>
              <a:buChar char="•"/>
              <a:tabLst>
                <a:tab pos="241935" algn="l"/>
              </a:tabLst>
            </a:pPr>
            <a:r>
              <a:rPr dirty="0" sz="3200">
                <a:latin typeface="SimSun"/>
                <a:cs typeface="SimSun"/>
              </a:rPr>
              <a:t>現有</a:t>
            </a:r>
            <a:r>
              <a:rPr dirty="0" sz="3200" spc="5">
                <a:latin typeface="SimSun"/>
                <a:cs typeface="SimSun"/>
              </a:rPr>
              <a:t>措</a:t>
            </a:r>
            <a:r>
              <a:rPr dirty="0" sz="3200">
                <a:latin typeface="SimSun"/>
                <a:cs typeface="SimSun"/>
              </a:rPr>
              <a:t>施</a:t>
            </a:r>
            <a:r>
              <a:rPr dirty="0" sz="3200" spc="-645">
                <a:latin typeface="SimSun"/>
                <a:cs typeface="SimSun"/>
              </a:rPr>
              <a:t>:</a:t>
            </a:r>
            <a:r>
              <a:rPr dirty="0" sz="3200">
                <a:latin typeface="SimSun"/>
                <a:cs typeface="SimSun"/>
              </a:rPr>
              <a:t>依法</a:t>
            </a:r>
            <a:r>
              <a:rPr dirty="0" sz="3200" spc="5">
                <a:latin typeface="SimSun"/>
                <a:cs typeface="SimSun"/>
              </a:rPr>
              <a:t>可</a:t>
            </a:r>
            <a:r>
              <a:rPr dirty="0" sz="3200" spc="5" b="1">
                <a:solidFill>
                  <a:srgbClr val="FF0000"/>
                </a:solidFill>
                <a:latin typeface="Microsoft JhengHei"/>
                <a:cs typeface="Microsoft JhengHei"/>
              </a:rPr>
              <a:t>扣押犯罪</a:t>
            </a:r>
            <a:r>
              <a:rPr dirty="0" sz="3200" spc="-20" b="1">
                <a:solidFill>
                  <a:srgbClr val="FF0000"/>
                </a:solidFill>
                <a:latin typeface="Microsoft JhengHei"/>
                <a:cs typeface="Microsoft JhengHei"/>
              </a:rPr>
              <a:t>所</a:t>
            </a:r>
            <a:r>
              <a:rPr dirty="0" sz="3200" b="1">
                <a:solidFill>
                  <a:srgbClr val="FF0000"/>
                </a:solidFill>
                <a:latin typeface="Microsoft JhengHei"/>
                <a:cs typeface="Microsoft JhengHei"/>
              </a:rPr>
              <a:t>得</a:t>
            </a:r>
            <a:r>
              <a:rPr dirty="0" sz="3200" b="1">
                <a:latin typeface="Microsoft JhengHei"/>
                <a:cs typeface="Microsoft JhengHei"/>
              </a:rPr>
              <a:t>及</a:t>
            </a:r>
            <a:r>
              <a:rPr dirty="0" sz="3200" spc="-10" b="1">
                <a:solidFill>
                  <a:srgbClr val="FF0000"/>
                </a:solidFill>
                <a:latin typeface="Microsoft JhengHei"/>
                <a:cs typeface="Microsoft JhengHei"/>
              </a:rPr>
              <a:t>犯</a:t>
            </a:r>
            <a:r>
              <a:rPr dirty="0" sz="3200" spc="5" b="1">
                <a:solidFill>
                  <a:srgbClr val="FF0000"/>
                </a:solidFill>
                <a:latin typeface="Microsoft JhengHei"/>
                <a:cs typeface="Microsoft JhengHei"/>
              </a:rPr>
              <a:t>罪工具</a:t>
            </a:r>
            <a:endParaRPr sz="3200">
              <a:latin typeface="Microsoft JhengHei"/>
              <a:cs typeface="Microsoft JhengHei"/>
            </a:endParaRPr>
          </a:p>
          <a:p>
            <a:pPr algn="just" marL="241300" marR="5080" indent="-229235">
              <a:lnSpc>
                <a:spcPct val="90900"/>
              </a:lnSpc>
              <a:spcBef>
                <a:spcPts val="975"/>
              </a:spcBef>
              <a:buFont typeface="Arial MT"/>
              <a:buChar char="•"/>
              <a:tabLst>
                <a:tab pos="241935" algn="l"/>
              </a:tabLst>
            </a:pPr>
            <a:r>
              <a:rPr dirty="0" sz="3200">
                <a:latin typeface="SimSun"/>
                <a:cs typeface="SimSun"/>
              </a:rPr>
              <a:t>由台灣高</a:t>
            </a:r>
            <a:r>
              <a:rPr dirty="0" sz="3200" spc="-5">
                <a:latin typeface="SimSun"/>
                <a:cs typeface="SimSun"/>
              </a:rPr>
              <a:t>等</a:t>
            </a:r>
            <a:r>
              <a:rPr dirty="0" sz="3200">
                <a:latin typeface="SimSun"/>
                <a:cs typeface="SimSun"/>
              </a:rPr>
              <a:t>檢察署建</a:t>
            </a:r>
            <a:r>
              <a:rPr dirty="0" sz="3200" spc="-10">
                <a:latin typeface="SimSun"/>
                <a:cs typeface="SimSun"/>
              </a:rPr>
              <a:t>置</a:t>
            </a:r>
            <a:r>
              <a:rPr dirty="0" sz="3200" spc="-15">
                <a:solidFill>
                  <a:srgbClr val="FF0000"/>
                </a:solidFill>
                <a:latin typeface="SimSun"/>
                <a:cs typeface="SimSun"/>
              </a:rPr>
              <a:t>追</a:t>
            </a:r>
            <a:r>
              <a:rPr dirty="0" sz="3200">
                <a:solidFill>
                  <a:srgbClr val="FF0000"/>
                </a:solidFill>
                <a:latin typeface="SimSun"/>
                <a:cs typeface="SimSun"/>
              </a:rPr>
              <a:t>討犯</a:t>
            </a:r>
            <a:r>
              <a:rPr dirty="0" sz="3200" spc="-15">
                <a:solidFill>
                  <a:srgbClr val="FF0000"/>
                </a:solidFill>
                <a:latin typeface="SimSun"/>
                <a:cs typeface="SimSun"/>
              </a:rPr>
              <a:t>罪</a:t>
            </a:r>
            <a:r>
              <a:rPr dirty="0" sz="3200">
                <a:solidFill>
                  <a:srgbClr val="FF0000"/>
                </a:solidFill>
                <a:latin typeface="SimSun"/>
                <a:cs typeface="SimSun"/>
              </a:rPr>
              <a:t>所得資訊平</a:t>
            </a:r>
            <a:r>
              <a:rPr dirty="0" sz="3200" spc="-25">
                <a:solidFill>
                  <a:srgbClr val="FF0000"/>
                </a:solidFill>
                <a:latin typeface="SimSun"/>
                <a:cs typeface="SimSun"/>
              </a:rPr>
              <a:t>台</a:t>
            </a:r>
            <a:r>
              <a:rPr dirty="0" sz="3200" spc="-15">
                <a:latin typeface="SimSun"/>
                <a:cs typeface="SimSun"/>
              </a:rPr>
              <a:t>，作</a:t>
            </a:r>
            <a:r>
              <a:rPr dirty="0" sz="3200" spc="-25">
                <a:latin typeface="SimSun"/>
                <a:cs typeface="SimSun"/>
              </a:rPr>
              <a:t>為</a:t>
            </a:r>
            <a:r>
              <a:rPr dirty="0" sz="3200">
                <a:latin typeface="SimSun"/>
                <a:cs typeface="SimSun"/>
              </a:rPr>
              <a:t>檢 察機</a:t>
            </a:r>
            <a:r>
              <a:rPr dirty="0" sz="3200" spc="-5">
                <a:latin typeface="SimSun"/>
                <a:cs typeface="SimSun"/>
              </a:rPr>
              <a:t>關</a:t>
            </a:r>
            <a:r>
              <a:rPr dirty="0" sz="3200">
                <a:latin typeface="SimSun"/>
                <a:cs typeface="SimSun"/>
              </a:rPr>
              <a:t>與外界之聯繫窗</a:t>
            </a:r>
            <a:r>
              <a:rPr dirty="0" sz="3200" spc="-15">
                <a:latin typeface="SimSun"/>
                <a:cs typeface="SimSun"/>
              </a:rPr>
              <a:t>口</a:t>
            </a:r>
            <a:r>
              <a:rPr dirty="0" sz="3200" spc="-35">
                <a:latin typeface="SimSun"/>
                <a:cs typeface="SimSun"/>
              </a:rPr>
              <a:t>，</a:t>
            </a:r>
            <a:r>
              <a:rPr dirty="0" sz="3200">
                <a:latin typeface="SimSun"/>
                <a:cs typeface="SimSun"/>
              </a:rPr>
              <a:t>各</a:t>
            </a:r>
            <a:r>
              <a:rPr dirty="0" sz="3200" spc="-15">
                <a:latin typeface="SimSun"/>
                <a:cs typeface="SimSun"/>
              </a:rPr>
              <a:t>檢</a:t>
            </a:r>
            <a:r>
              <a:rPr dirty="0" sz="3200">
                <a:latin typeface="SimSun"/>
                <a:cs typeface="SimSun"/>
              </a:rPr>
              <a:t>察機</a:t>
            </a:r>
            <a:r>
              <a:rPr dirty="0" sz="3200" spc="-15">
                <a:latin typeface="SimSun"/>
                <a:cs typeface="SimSun"/>
              </a:rPr>
              <a:t>關</a:t>
            </a:r>
            <a:r>
              <a:rPr dirty="0" sz="3200" spc="5">
                <a:latin typeface="SimSun"/>
                <a:cs typeface="SimSun"/>
              </a:rPr>
              <a:t>設立</a:t>
            </a:r>
            <a:r>
              <a:rPr dirty="0" sz="3200" spc="-10">
                <a:latin typeface="SimSun"/>
                <a:cs typeface="SimSun"/>
              </a:rPr>
              <a:t>「</a:t>
            </a:r>
            <a:r>
              <a:rPr dirty="0" sz="3200">
                <a:solidFill>
                  <a:srgbClr val="FF0000"/>
                </a:solidFill>
                <a:latin typeface="SimSun"/>
                <a:cs typeface="SimSun"/>
              </a:rPr>
              <a:t>追討</a:t>
            </a:r>
            <a:r>
              <a:rPr dirty="0" sz="3200" spc="-15">
                <a:solidFill>
                  <a:srgbClr val="FF0000"/>
                </a:solidFill>
                <a:latin typeface="SimSun"/>
                <a:cs typeface="SimSun"/>
              </a:rPr>
              <a:t>犯</a:t>
            </a:r>
            <a:r>
              <a:rPr dirty="0" sz="3200">
                <a:solidFill>
                  <a:srgbClr val="FF0000"/>
                </a:solidFill>
                <a:latin typeface="SimSun"/>
                <a:cs typeface="SimSun"/>
              </a:rPr>
              <a:t>罪 </a:t>
            </a:r>
            <a:r>
              <a:rPr dirty="0" sz="3200" spc="5">
                <a:solidFill>
                  <a:srgbClr val="FF0000"/>
                </a:solidFill>
                <a:latin typeface="SimSun"/>
                <a:cs typeface="SimSun"/>
              </a:rPr>
              <a:t>所得專</a:t>
            </a:r>
            <a:r>
              <a:rPr dirty="0" sz="3200">
                <a:solidFill>
                  <a:srgbClr val="FF0000"/>
                </a:solidFill>
                <a:latin typeface="SimSun"/>
                <a:cs typeface="SimSun"/>
              </a:rPr>
              <a:t>組</a:t>
            </a:r>
            <a:r>
              <a:rPr dirty="0" sz="3200">
                <a:latin typeface="SimSun"/>
                <a:cs typeface="SimSun"/>
              </a:rPr>
              <a:t>」。</a:t>
            </a:r>
            <a:endParaRPr sz="3200">
              <a:latin typeface="SimSun"/>
              <a:cs typeface="SimSun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84919" y="323088"/>
            <a:ext cx="2737104" cy="27355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576148"/>
            <a:ext cx="874776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5" b="1">
                <a:latin typeface="Microsoft JhengHei"/>
                <a:cs typeface="Microsoft JhengHei"/>
              </a:rPr>
              <a:t>二</a:t>
            </a:r>
            <a:r>
              <a:rPr dirty="0" spc="20" b="1">
                <a:latin typeface="Microsoft JhengHei"/>
                <a:cs typeface="Microsoft JhengHei"/>
              </a:rPr>
              <a:t>、</a:t>
            </a:r>
            <a:r>
              <a:rPr dirty="0" spc="5" b="1">
                <a:latin typeface="Microsoft JhengHei"/>
                <a:cs typeface="Microsoft JhengHei"/>
              </a:rPr>
              <a:t>鼓勵檢舉及</a:t>
            </a:r>
            <a:r>
              <a:rPr dirty="0" spc="-20" b="1">
                <a:latin typeface="Microsoft JhengHei"/>
                <a:cs typeface="Microsoft JhengHei"/>
              </a:rPr>
              <a:t>檢</a:t>
            </a:r>
            <a:r>
              <a:rPr dirty="0" spc="5" b="1">
                <a:latin typeface="Microsoft JhengHei"/>
                <a:cs typeface="Microsoft JhengHei"/>
              </a:rPr>
              <a:t>舉人保護措</a:t>
            </a:r>
            <a:r>
              <a:rPr dirty="0" spc="-35" b="1">
                <a:latin typeface="Microsoft JhengHei"/>
                <a:cs typeface="Microsoft JhengHei"/>
              </a:rPr>
              <a:t>施</a:t>
            </a:r>
            <a:r>
              <a:rPr dirty="0" spc="-155" b="1">
                <a:latin typeface="Microsoft JhengHei"/>
                <a:cs typeface="Microsoft JhengHei"/>
              </a:rPr>
              <a:t>-(1)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78180" y="1706879"/>
            <a:ext cx="8378190" cy="894080"/>
            <a:chOff x="678180" y="1706879"/>
            <a:chExt cx="8378190" cy="8940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8180" y="1706879"/>
              <a:ext cx="1753362" cy="8938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03476" y="1706879"/>
              <a:ext cx="5811774" cy="8938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87184" y="1706879"/>
              <a:ext cx="1747266" cy="8938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06384" y="1706879"/>
              <a:ext cx="649985" cy="89382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16939" y="1682168"/>
            <a:ext cx="7983220" cy="2162175"/>
          </a:xfrm>
          <a:prstGeom prst="rect">
            <a:avLst/>
          </a:prstGeom>
        </p:spPr>
        <p:txBody>
          <a:bodyPr wrap="square" lIns="0" tIns="908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dirty="0" sz="3200" spc="5" b="1">
                <a:latin typeface="Microsoft JhengHei"/>
                <a:cs typeface="Microsoft JhengHei"/>
              </a:rPr>
              <a:t>「</a:t>
            </a:r>
            <a:r>
              <a:rPr dirty="0" sz="3200" spc="20" b="1">
                <a:latin typeface="Microsoft JhengHei"/>
                <a:cs typeface="Microsoft JhengHei"/>
              </a:rPr>
              <a:t>鼓</a:t>
            </a:r>
            <a:r>
              <a:rPr dirty="0" sz="3200" spc="15" b="1">
                <a:latin typeface="Microsoft JhengHei"/>
                <a:cs typeface="Microsoft JhengHei"/>
              </a:rPr>
              <a:t>勵</a:t>
            </a:r>
            <a:r>
              <a:rPr dirty="0" sz="3200" spc="5" b="1">
                <a:latin typeface="Microsoft JhengHei"/>
                <a:cs typeface="Microsoft JhengHei"/>
              </a:rPr>
              <a:t>民</a:t>
            </a:r>
            <a:r>
              <a:rPr dirty="0" sz="3200" spc="-15" b="1">
                <a:latin typeface="Microsoft JhengHei"/>
                <a:cs typeface="Microsoft JhengHei"/>
              </a:rPr>
              <a:t>眾</a:t>
            </a:r>
            <a:r>
              <a:rPr dirty="0" sz="3200" spc="5" b="1">
                <a:latin typeface="Microsoft JhengHei"/>
                <a:cs typeface="Microsoft JhengHei"/>
              </a:rPr>
              <a:t>向主</a:t>
            </a:r>
            <a:r>
              <a:rPr dirty="0" sz="3200" spc="-15" b="1">
                <a:latin typeface="Microsoft JhengHei"/>
                <a:cs typeface="Microsoft JhengHei"/>
              </a:rPr>
              <a:t>管</a:t>
            </a:r>
            <a:r>
              <a:rPr dirty="0" sz="3200" spc="5" b="1">
                <a:latin typeface="Microsoft JhengHei"/>
                <a:cs typeface="Microsoft JhengHei"/>
              </a:rPr>
              <a:t>機關</a:t>
            </a:r>
            <a:r>
              <a:rPr dirty="0" sz="3200" spc="-15" b="1">
                <a:latin typeface="Microsoft JhengHei"/>
                <a:cs typeface="Microsoft JhengHei"/>
              </a:rPr>
              <a:t>舉</a:t>
            </a:r>
            <a:r>
              <a:rPr dirty="0" sz="3200" spc="5" b="1">
                <a:latin typeface="Microsoft JhengHei"/>
                <a:cs typeface="Microsoft JhengHei"/>
              </a:rPr>
              <a:t>報可</a:t>
            </a:r>
            <a:r>
              <a:rPr dirty="0" sz="3200" spc="-15" b="1">
                <a:latin typeface="Microsoft JhengHei"/>
                <a:cs typeface="Microsoft JhengHei"/>
              </a:rPr>
              <a:t>疑</a:t>
            </a:r>
            <a:r>
              <a:rPr dirty="0" sz="3200" spc="5" b="1">
                <a:latin typeface="Microsoft JhengHei"/>
                <a:cs typeface="Microsoft JhengHei"/>
              </a:rPr>
              <a:t>貪</a:t>
            </a:r>
            <a:r>
              <a:rPr dirty="0" sz="3200" b="1">
                <a:latin typeface="Microsoft JhengHei"/>
                <a:cs typeface="Microsoft JhengHei"/>
              </a:rPr>
              <a:t>腐</a:t>
            </a:r>
            <a:r>
              <a:rPr dirty="0" sz="3200" spc="-10" b="1">
                <a:latin typeface="Microsoft JhengHei"/>
                <a:cs typeface="Microsoft JhengHei"/>
              </a:rPr>
              <a:t>事</a:t>
            </a:r>
            <a:r>
              <a:rPr dirty="0" sz="3200" spc="5" b="1">
                <a:latin typeface="Microsoft JhengHei"/>
                <a:cs typeface="Microsoft JhengHei"/>
              </a:rPr>
              <a:t>件</a:t>
            </a:r>
            <a:r>
              <a:rPr dirty="0" sz="3200" b="1">
                <a:latin typeface="Microsoft JhengHei"/>
                <a:cs typeface="Microsoft JhengHei"/>
              </a:rPr>
              <a:t>」</a:t>
            </a:r>
            <a:r>
              <a:rPr dirty="0" sz="3200" spc="150" b="1">
                <a:latin typeface="Microsoft JhengHei"/>
                <a:cs typeface="Microsoft JhengHei"/>
              </a:rPr>
              <a:t>:</a:t>
            </a:r>
            <a:endParaRPr sz="3200">
              <a:latin typeface="Microsoft JhengHei"/>
              <a:cs typeface="Microsoft JhengHei"/>
            </a:endParaRPr>
          </a:p>
          <a:p>
            <a:pPr marL="241300" marR="5080" indent="-229235">
              <a:lnSpc>
                <a:spcPts val="3460"/>
              </a:lnSpc>
              <a:spcBef>
                <a:spcPts val="1045"/>
              </a:spcBef>
              <a:buFont typeface="Arial MT"/>
              <a:buChar char="•"/>
              <a:tabLst>
                <a:tab pos="241935" algn="l"/>
              </a:tabLst>
            </a:pPr>
            <a:r>
              <a:rPr dirty="0" sz="3200">
                <a:latin typeface="SimSun"/>
                <a:cs typeface="SimSun"/>
              </a:rPr>
              <a:t>現</a:t>
            </a:r>
            <a:r>
              <a:rPr dirty="0" sz="3200" spc="-5">
                <a:latin typeface="SimSun"/>
                <a:cs typeface="SimSun"/>
              </a:rPr>
              <a:t>有</a:t>
            </a:r>
            <a:r>
              <a:rPr dirty="0" sz="3200">
                <a:latin typeface="SimSun"/>
                <a:cs typeface="SimSun"/>
              </a:rPr>
              <a:t>《獎勵保護檢舉貪</a:t>
            </a:r>
            <a:r>
              <a:rPr dirty="0" sz="3200" spc="-15">
                <a:latin typeface="SimSun"/>
                <a:cs typeface="SimSun"/>
              </a:rPr>
              <a:t>污</a:t>
            </a:r>
            <a:r>
              <a:rPr dirty="0" sz="3200">
                <a:latin typeface="SimSun"/>
                <a:cs typeface="SimSun"/>
              </a:rPr>
              <a:t>瀆職</a:t>
            </a:r>
            <a:r>
              <a:rPr dirty="0" sz="3200" spc="-15">
                <a:latin typeface="SimSun"/>
                <a:cs typeface="SimSun"/>
              </a:rPr>
              <a:t>辦</a:t>
            </a:r>
            <a:r>
              <a:rPr dirty="0" sz="3200" spc="5">
                <a:latin typeface="SimSun"/>
                <a:cs typeface="SimSun"/>
              </a:rPr>
              <a:t>法</a:t>
            </a:r>
            <a:r>
              <a:rPr dirty="0" sz="3200">
                <a:latin typeface="SimSun"/>
                <a:cs typeface="SimSun"/>
              </a:rPr>
              <a:t>》提供獎 </a:t>
            </a:r>
            <a:r>
              <a:rPr dirty="0" sz="3200" spc="-5">
                <a:latin typeface="SimSun"/>
                <a:cs typeface="SimSun"/>
              </a:rPr>
              <a:t>金</a:t>
            </a:r>
            <a:r>
              <a:rPr dirty="0" sz="3200">
                <a:solidFill>
                  <a:srgbClr val="FF0000"/>
                </a:solidFill>
                <a:latin typeface="SimSun"/>
                <a:cs typeface="SimSun"/>
              </a:rPr>
              <a:t>鼓勵民眾檢舉</a:t>
            </a:r>
            <a:r>
              <a:rPr dirty="0" sz="3200">
                <a:latin typeface="SimSun"/>
                <a:cs typeface="SimSun"/>
              </a:rPr>
              <a:t>。</a:t>
            </a:r>
            <a:endParaRPr sz="3200">
              <a:latin typeface="SimSun"/>
              <a:cs typeface="SimSun"/>
            </a:endParaRPr>
          </a:p>
          <a:p>
            <a:pPr marL="241300" indent="-229235">
              <a:lnSpc>
                <a:spcPct val="100000"/>
              </a:lnSpc>
              <a:spcBef>
                <a:spcPts val="560"/>
              </a:spcBef>
              <a:buFont typeface="Arial MT"/>
              <a:buChar char="•"/>
              <a:tabLst>
                <a:tab pos="241935" algn="l"/>
              </a:tabLst>
            </a:pPr>
            <a:r>
              <a:rPr dirty="0" sz="3200">
                <a:latin typeface="SimSun"/>
                <a:cs typeface="SimSun"/>
              </a:rPr>
              <a:t>加強宣導打擊賄賂、貪</a:t>
            </a:r>
            <a:r>
              <a:rPr dirty="0" sz="3200" spc="-15">
                <a:latin typeface="SimSun"/>
                <a:cs typeface="SimSun"/>
              </a:rPr>
              <a:t>腐</a:t>
            </a:r>
            <a:r>
              <a:rPr dirty="0" sz="3200">
                <a:latin typeface="SimSun"/>
                <a:cs typeface="SimSun"/>
              </a:rPr>
              <a:t>相關</a:t>
            </a:r>
            <a:r>
              <a:rPr dirty="0" sz="3200" spc="-15">
                <a:latin typeface="SimSun"/>
                <a:cs typeface="SimSun"/>
              </a:rPr>
              <a:t>訊</a:t>
            </a:r>
            <a:r>
              <a:rPr dirty="0" sz="3200">
                <a:latin typeface="SimSun"/>
                <a:cs typeface="SimSun"/>
              </a:rPr>
              <a:t>息。</a:t>
            </a:r>
            <a:endParaRPr sz="3200">
              <a:latin typeface="SimSun"/>
              <a:cs typeface="SimSu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988308" y="3694176"/>
            <a:ext cx="7617459" cy="2765425"/>
            <a:chOff x="3988308" y="3694176"/>
            <a:chExt cx="7617459" cy="276542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21140" y="3694176"/>
              <a:ext cx="2484120" cy="24825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88308" y="4113276"/>
              <a:ext cx="4213097" cy="23461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589864"/>
            <a:ext cx="889381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5" b="1">
                <a:latin typeface="Microsoft JhengHei"/>
                <a:cs typeface="Microsoft JhengHei"/>
              </a:rPr>
              <a:t>二</a:t>
            </a:r>
            <a:r>
              <a:rPr dirty="0" spc="20" b="1">
                <a:latin typeface="Microsoft JhengHei"/>
                <a:cs typeface="Microsoft JhengHei"/>
              </a:rPr>
              <a:t>、</a:t>
            </a:r>
            <a:r>
              <a:rPr dirty="0" spc="5" b="1">
                <a:latin typeface="Microsoft JhengHei"/>
                <a:cs typeface="Microsoft JhengHei"/>
              </a:rPr>
              <a:t>鼓勵檢舉及</a:t>
            </a:r>
            <a:r>
              <a:rPr dirty="0" spc="-20" b="1">
                <a:latin typeface="Microsoft JhengHei"/>
                <a:cs typeface="Microsoft JhengHei"/>
              </a:rPr>
              <a:t>檢</a:t>
            </a:r>
            <a:r>
              <a:rPr dirty="0" spc="5" b="1">
                <a:latin typeface="Microsoft JhengHei"/>
                <a:cs typeface="Microsoft JhengHei"/>
              </a:rPr>
              <a:t>舉人保</a:t>
            </a:r>
            <a:r>
              <a:rPr dirty="0" spc="-25" b="1">
                <a:latin typeface="Microsoft JhengHei"/>
                <a:cs typeface="Microsoft JhengHei"/>
              </a:rPr>
              <a:t>護</a:t>
            </a:r>
            <a:r>
              <a:rPr dirty="0" spc="10" b="1">
                <a:latin typeface="Microsoft JhengHei"/>
                <a:cs typeface="Microsoft JhengHei"/>
              </a:rPr>
              <a:t>措</a:t>
            </a:r>
            <a:r>
              <a:rPr dirty="0" spc="-5" b="1">
                <a:latin typeface="Microsoft JhengHei"/>
                <a:cs typeface="Microsoft JhengHei"/>
              </a:rPr>
              <a:t>施</a:t>
            </a:r>
            <a:r>
              <a:rPr dirty="0" spc="135" b="1">
                <a:latin typeface="Microsoft JhengHei"/>
                <a:cs typeface="Microsoft JhengHei"/>
              </a:rPr>
              <a:t>-(2)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85216" y="1909572"/>
            <a:ext cx="5938520" cy="894080"/>
            <a:chOff x="585216" y="1909572"/>
            <a:chExt cx="5938520" cy="8940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5216" y="1909572"/>
              <a:ext cx="5816346" cy="8938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73495" y="1909572"/>
              <a:ext cx="649985" cy="89382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24585" y="1885495"/>
            <a:ext cx="10010140" cy="2729230"/>
          </a:xfrm>
          <a:prstGeom prst="rect">
            <a:avLst/>
          </a:prstGeom>
        </p:spPr>
        <p:txBody>
          <a:bodyPr wrap="square" lIns="0" tIns="908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dirty="0" sz="3200" spc="5" b="1">
                <a:latin typeface="Microsoft JhengHei"/>
                <a:cs typeface="Microsoft JhengHei"/>
              </a:rPr>
              <a:t>保</a:t>
            </a:r>
            <a:r>
              <a:rPr dirty="0" sz="3200" spc="20" b="1">
                <a:latin typeface="Microsoft JhengHei"/>
                <a:cs typeface="Microsoft JhengHei"/>
              </a:rPr>
              <a:t>護</a:t>
            </a:r>
            <a:r>
              <a:rPr dirty="0" sz="3200" spc="5" b="1">
                <a:latin typeface="Microsoft JhengHei"/>
                <a:cs typeface="Microsoft JhengHei"/>
              </a:rPr>
              <a:t>揭弊</a:t>
            </a:r>
            <a:r>
              <a:rPr dirty="0" sz="3200" spc="-15" b="1">
                <a:latin typeface="Microsoft JhengHei"/>
                <a:cs typeface="Microsoft JhengHei"/>
              </a:rPr>
              <a:t>者</a:t>
            </a:r>
            <a:r>
              <a:rPr dirty="0" sz="3200" spc="5" b="1">
                <a:latin typeface="Microsoft JhengHei"/>
                <a:cs typeface="Microsoft JhengHei"/>
              </a:rPr>
              <a:t>遭受</a:t>
            </a:r>
            <a:r>
              <a:rPr dirty="0" sz="3200" spc="-15" b="1">
                <a:latin typeface="Microsoft JhengHei"/>
                <a:cs typeface="Microsoft JhengHei"/>
              </a:rPr>
              <a:t>不</a:t>
            </a:r>
            <a:r>
              <a:rPr dirty="0" sz="3200" spc="5" b="1">
                <a:latin typeface="Microsoft JhengHei"/>
                <a:cs typeface="Microsoft JhengHei"/>
              </a:rPr>
              <a:t>當法</a:t>
            </a:r>
            <a:r>
              <a:rPr dirty="0" sz="3200" spc="-15" b="1">
                <a:latin typeface="Microsoft JhengHei"/>
                <a:cs typeface="Microsoft JhengHei"/>
              </a:rPr>
              <a:t>律</a:t>
            </a:r>
            <a:r>
              <a:rPr dirty="0" sz="3200" spc="5" b="1">
                <a:latin typeface="Microsoft JhengHei"/>
                <a:cs typeface="Microsoft JhengHei"/>
              </a:rPr>
              <a:t>訴</a:t>
            </a:r>
            <a:r>
              <a:rPr dirty="0" sz="3200" spc="10" b="1">
                <a:latin typeface="Microsoft JhengHei"/>
                <a:cs typeface="Microsoft JhengHei"/>
              </a:rPr>
              <a:t>訟</a:t>
            </a:r>
            <a:r>
              <a:rPr dirty="0" sz="3200" spc="-640">
                <a:latin typeface="SimSun"/>
                <a:cs typeface="SimSun"/>
              </a:rPr>
              <a:t>:</a:t>
            </a:r>
            <a:endParaRPr sz="3200">
              <a:latin typeface="SimSun"/>
              <a:cs typeface="SimSun"/>
            </a:endParaRPr>
          </a:p>
          <a:p>
            <a:pPr marL="241300" indent="-228600">
              <a:lnSpc>
                <a:spcPct val="100000"/>
              </a:lnSpc>
              <a:spcBef>
                <a:spcPts val="615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3200">
                <a:latin typeface="SimSun"/>
                <a:cs typeface="SimSun"/>
              </a:rPr>
              <a:t>依現</a:t>
            </a:r>
            <a:r>
              <a:rPr dirty="0" sz="3200" spc="-5">
                <a:latin typeface="SimSun"/>
                <a:cs typeface="SimSun"/>
              </a:rPr>
              <a:t>有</a:t>
            </a:r>
            <a:r>
              <a:rPr dirty="0" sz="3200" spc="10" b="1">
                <a:latin typeface="Microsoft JhengHei"/>
                <a:cs typeface="Microsoft JhengHei"/>
              </a:rPr>
              <a:t>《</a:t>
            </a:r>
            <a:r>
              <a:rPr dirty="0" sz="3200" b="1">
                <a:solidFill>
                  <a:srgbClr val="FF0000"/>
                </a:solidFill>
                <a:latin typeface="Microsoft JhengHei"/>
                <a:cs typeface="Microsoft JhengHei"/>
              </a:rPr>
              <a:t>證人保</a:t>
            </a:r>
            <a:r>
              <a:rPr dirty="0" sz="3200" spc="-15" b="1">
                <a:solidFill>
                  <a:srgbClr val="FF0000"/>
                </a:solidFill>
                <a:latin typeface="Microsoft JhengHei"/>
                <a:cs typeface="Microsoft JhengHei"/>
              </a:rPr>
              <a:t>護</a:t>
            </a:r>
            <a:r>
              <a:rPr dirty="0" sz="3200" b="1">
                <a:solidFill>
                  <a:srgbClr val="FF0000"/>
                </a:solidFill>
                <a:latin typeface="Microsoft JhengHei"/>
                <a:cs typeface="Microsoft JhengHei"/>
              </a:rPr>
              <a:t>法</a:t>
            </a:r>
            <a:r>
              <a:rPr dirty="0" sz="3200" b="1">
                <a:latin typeface="Microsoft JhengHei"/>
                <a:cs typeface="Microsoft JhengHei"/>
              </a:rPr>
              <a:t>》</a:t>
            </a:r>
            <a:r>
              <a:rPr dirty="0" sz="3200" spc="-15">
                <a:latin typeface="SimSun"/>
                <a:cs typeface="SimSun"/>
              </a:rPr>
              <a:t>規</a:t>
            </a:r>
            <a:r>
              <a:rPr dirty="0" sz="3200">
                <a:latin typeface="SimSun"/>
                <a:cs typeface="SimSun"/>
              </a:rPr>
              <a:t>定</a:t>
            </a:r>
            <a:r>
              <a:rPr dirty="0" sz="3200" spc="-640">
                <a:latin typeface="SimSun"/>
                <a:cs typeface="SimSun"/>
              </a:rPr>
              <a:t>:</a:t>
            </a:r>
            <a:endParaRPr sz="3200">
              <a:latin typeface="SimSun"/>
              <a:cs typeface="SimSun"/>
            </a:endParaRPr>
          </a:p>
          <a:p>
            <a:pPr marL="241300" marR="5080" indent="-228600">
              <a:lnSpc>
                <a:spcPts val="3460"/>
              </a:lnSpc>
              <a:spcBef>
                <a:spcPts val="1045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3200" spc="5">
                <a:latin typeface="SimSun"/>
                <a:cs typeface="SimSun"/>
              </a:rPr>
              <a:t>如</a:t>
            </a:r>
            <a:r>
              <a:rPr dirty="0" sz="3200" spc="10">
                <a:latin typeface="SimSun"/>
                <a:cs typeface="SimSun"/>
              </a:rPr>
              <a:t>證</a:t>
            </a:r>
            <a:r>
              <a:rPr dirty="0" sz="3200">
                <a:latin typeface="SimSun"/>
                <a:cs typeface="SimSun"/>
              </a:rPr>
              <a:t>人之生命、身體、</a:t>
            </a:r>
            <a:r>
              <a:rPr dirty="0" sz="3200" spc="-15">
                <a:latin typeface="SimSun"/>
                <a:cs typeface="SimSun"/>
              </a:rPr>
              <a:t>自</a:t>
            </a:r>
            <a:r>
              <a:rPr dirty="0" sz="3200">
                <a:latin typeface="SimSun"/>
                <a:cs typeface="SimSun"/>
              </a:rPr>
              <a:t>由恐</a:t>
            </a:r>
            <a:r>
              <a:rPr dirty="0" sz="3200" spc="-10">
                <a:latin typeface="SimSun"/>
                <a:cs typeface="SimSun"/>
              </a:rPr>
              <a:t>有危害</a:t>
            </a:r>
            <a:r>
              <a:rPr dirty="0" sz="3200" spc="-25">
                <a:latin typeface="SimSun"/>
                <a:cs typeface="SimSun"/>
              </a:rPr>
              <a:t>，</a:t>
            </a:r>
            <a:r>
              <a:rPr dirty="0" sz="3200">
                <a:latin typeface="SimSun"/>
                <a:cs typeface="SimSun"/>
              </a:rPr>
              <a:t>法院</a:t>
            </a:r>
            <a:r>
              <a:rPr dirty="0" sz="3200" spc="-15">
                <a:latin typeface="SimSun"/>
                <a:cs typeface="SimSun"/>
              </a:rPr>
              <a:t>或</a:t>
            </a:r>
            <a:r>
              <a:rPr dirty="0" sz="3200">
                <a:latin typeface="SimSun"/>
                <a:cs typeface="SimSun"/>
              </a:rPr>
              <a:t>檢察</a:t>
            </a:r>
            <a:r>
              <a:rPr dirty="0" sz="3200" spc="-15">
                <a:latin typeface="SimSun"/>
                <a:cs typeface="SimSun"/>
              </a:rPr>
              <a:t>官</a:t>
            </a:r>
            <a:r>
              <a:rPr dirty="0" sz="3200">
                <a:latin typeface="SimSun"/>
                <a:cs typeface="SimSun"/>
              </a:rPr>
              <a:t>得 </a:t>
            </a:r>
            <a:r>
              <a:rPr dirty="0" sz="3200" spc="5">
                <a:latin typeface="SimSun"/>
                <a:cs typeface="SimSun"/>
              </a:rPr>
              <a:t>命司法警察機關派員保</a:t>
            </a:r>
            <a:r>
              <a:rPr dirty="0" sz="3200" spc="-30">
                <a:latin typeface="SimSun"/>
                <a:cs typeface="SimSun"/>
              </a:rPr>
              <a:t>護</a:t>
            </a:r>
            <a:r>
              <a:rPr dirty="0" sz="3200" spc="5">
                <a:latin typeface="SimSun"/>
                <a:cs typeface="SimSun"/>
              </a:rPr>
              <a:t>或安</a:t>
            </a:r>
            <a:r>
              <a:rPr dirty="0" sz="3200" spc="-10">
                <a:latin typeface="SimSun"/>
                <a:cs typeface="SimSun"/>
              </a:rPr>
              <a:t>置</a:t>
            </a:r>
            <a:r>
              <a:rPr dirty="0" sz="3200" spc="5">
                <a:latin typeface="SimSun"/>
                <a:cs typeface="SimSun"/>
              </a:rPr>
              <a:t>。</a:t>
            </a:r>
            <a:endParaRPr sz="3200">
              <a:latin typeface="SimSun"/>
              <a:cs typeface="SimSun"/>
            </a:endParaRPr>
          </a:p>
          <a:p>
            <a:pPr marL="241300" indent="-228600">
              <a:lnSpc>
                <a:spcPct val="100000"/>
              </a:lnSpc>
              <a:spcBef>
                <a:spcPts val="570"/>
              </a:spcBef>
              <a:buFont typeface="Arial MT"/>
              <a:buChar char="•"/>
              <a:tabLst>
                <a:tab pos="241300" algn="l"/>
              </a:tabLst>
            </a:pPr>
            <a:r>
              <a:rPr dirty="0" sz="3200">
                <a:solidFill>
                  <a:srgbClr val="FF0000"/>
                </a:solidFill>
                <a:latin typeface="SimSun"/>
                <a:cs typeface="SimSun"/>
              </a:rPr>
              <a:t>檢舉人、告發</a:t>
            </a:r>
            <a:r>
              <a:rPr dirty="0" sz="3200" spc="-10">
                <a:solidFill>
                  <a:srgbClr val="FF0000"/>
                </a:solidFill>
                <a:latin typeface="SimSun"/>
                <a:cs typeface="SimSun"/>
              </a:rPr>
              <a:t>人</a:t>
            </a:r>
            <a:r>
              <a:rPr dirty="0" sz="3200">
                <a:latin typeface="SimSun"/>
                <a:cs typeface="SimSun"/>
              </a:rPr>
              <a:t>得</a:t>
            </a:r>
            <a:r>
              <a:rPr dirty="0" sz="3200">
                <a:solidFill>
                  <a:srgbClr val="FF0000"/>
                </a:solidFill>
                <a:latin typeface="SimSun"/>
                <a:cs typeface="SimSun"/>
              </a:rPr>
              <a:t>準用</a:t>
            </a:r>
            <a:r>
              <a:rPr dirty="0" sz="3200" spc="-15">
                <a:latin typeface="SimSun"/>
                <a:cs typeface="SimSun"/>
              </a:rPr>
              <a:t>保</a:t>
            </a:r>
            <a:r>
              <a:rPr dirty="0" sz="3200">
                <a:latin typeface="SimSun"/>
                <a:cs typeface="SimSun"/>
              </a:rPr>
              <a:t>護證</a:t>
            </a:r>
            <a:r>
              <a:rPr dirty="0" sz="3200" spc="-15">
                <a:latin typeface="SimSun"/>
                <a:cs typeface="SimSun"/>
              </a:rPr>
              <a:t>人</a:t>
            </a:r>
            <a:r>
              <a:rPr dirty="0" sz="3200">
                <a:latin typeface="SimSun"/>
                <a:cs typeface="SimSun"/>
              </a:rPr>
              <a:t>之規</a:t>
            </a:r>
            <a:r>
              <a:rPr dirty="0" sz="3200" spc="-10">
                <a:latin typeface="SimSun"/>
                <a:cs typeface="SimSun"/>
              </a:rPr>
              <a:t>定</a:t>
            </a:r>
            <a:r>
              <a:rPr dirty="0" sz="3200">
                <a:latin typeface="SimSun"/>
                <a:cs typeface="SimSun"/>
              </a:rPr>
              <a:t>。</a:t>
            </a:r>
            <a:endParaRPr sz="3200">
              <a:latin typeface="SimSun"/>
              <a:cs typeface="SimSun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67571" y="3793235"/>
            <a:ext cx="2586228" cy="25862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589864"/>
            <a:ext cx="8870950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5"/>
              <a:t>二、鼓勵檢舉及檢舉人保</a:t>
            </a:r>
            <a:r>
              <a:rPr dirty="0" spc="-30"/>
              <a:t>護</a:t>
            </a:r>
            <a:r>
              <a:rPr dirty="0" spc="10"/>
              <a:t>措</a:t>
            </a:r>
            <a:r>
              <a:rPr dirty="0" spc="-5"/>
              <a:t>施</a:t>
            </a:r>
            <a:r>
              <a:rPr dirty="0" spc="-70"/>
              <a:t>-</a:t>
            </a:r>
            <a:r>
              <a:rPr dirty="0" spc="-250"/>
              <a:t>(3)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5291" y="2369819"/>
            <a:ext cx="10311765" cy="2876550"/>
          </a:xfrm>
          <a:prstGeom prst="rect">
            <a:avLst/>
          </a:prstGeom>
        </p:spPr>
        <p:txBody>
          <a:bodyPr wrap="square" lIns="0" tIns="84455" rIns="0" bIns="0" rtlCol="0" vert="horz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665"/>
              </a:spcBef>
              <a:buFont typeface="Arial MT"/>
              <a:buChar char="•"/>
              <a:tabLst>
                <a:tab pos="241935" algn="l"/>
              </a:tabLst>
            </a:pPr>
            <a:r>
              <a:rPr dirty="0" sz="3600" spc="10" b="1">
                <a:latin typeface="Microsoft JhengHei"/>
                <a:cs typeface="Microsoft JhengHei"/>
              </a:rPr>
              <a:t>《</a:t>
            </a:r>
            <a:r>
              <a:rPr dirty="0" sz="3600" spc="5" b="1">
                <a:latin typeface="Microsoft JhengHei"/>
                <a:cs typeface="Microsoft JhengHei"/>
              </a:rPr>
              <a:t>揭弊</a:t>
            </a:r>
            <a:r>
              <a:rPr dirty="0" sz="3600" b="1">
                <a:latin typeface="Microsoft JhengHei"/>
                <a:cs typeface="Microsoft JhengHei"/>
              </a:rPr>
              <a:t>者保護</a:t>
            </a:r>
            <a:r>
              <a:rPr dirty="0" sz="3600" spc="10" b="1">
                <a:latin typeface="Microsoft JhengHei"/>
                <a:cs typeface="Microsoft JhengHei"/>
              </a:rPr>
              <a:t>法</a:t>
            </a:r>
            <a:r>
              <a:rPr dirty="0" sz="3600" b="1">
                <a:latin typeface="Microsoft JhengHei"/>
                <a:cs typeface="Microsoft JhengHei"/>
              </a:rPr>
              <a:t>》</a:t>
            </a:r>
            <a:r>
              <a:rPr dirty="0" sz="3600" spc="-10" b="1">
                <a:latin typeface="Microsoft JhengHei"/>
                <a:cs typeface="Microsoft JhengHei"/>
              </a:rPr>
              <a:t>草案</a:t>
            </a:r>
            <a:r>
              <a:rPr dirty="0" sz="3600" spc="-720">
                <a:latin typeface="SimSun"/>
                <a:cs typeface="SimSun"/>
              </a:rPr>
              <a:t>:</a:t>
            </a:r>
            <a:endParaRPr sz="3600">
              <a:latin typeface="SimSun"/>
              <a:cs typeface="SimSun"/>
            </a:endParaRPr>
          </a:p>
          <a:p>
            <a:pPr marL="241300" marR="5080" indent="-229235">
              <a:lnSpc>
                <a:spcPts val="3890"/>
              </a:lnSpc>
              <a:spcBef>
                <a:spcPts val="1055"/>
              </a:spcBef>
              <a:buFont typeface="Arial MT"/>
              <a:buChar char="•"/>
              <a:tabLst>
                <a:tab pos="241935" algn="l"/>
              </a:tabLst>
            </a:pPr>
            <a:r>
              <a:rPr dirty="0" sz="3600">
                <a:latin typeface="SimSun"/>
                <a:cs typeface="SimSun"/>
              </a:rPr>
              <a:t>就</a:t>
            </a:r>
            <a:r>
              <a:rPr dirty="0" sz="3600" spc="-5">
                <a:latin typeface="SimSun"/>
                <a:cs typeface="SimSun"/>
              </a:rPr>
              <a:t>揭</a:t>
            </a:r>
            <a:r>
              <a:rPr dirty="0" sz="3600" spc="-10">
                <a:latin typeface="SimSun"/>
                <a:cs typeface="SimSun"/>
              </a:rPr>
              <a:t>弊者，給</a:t>
            </a:r>
            <a:r>
              <a:rPr dirty="0" sz="3600" spc="-5">
                <a:latin typeface="SimSun"/>
                <a:cs typeface="SimSun"/>
              </a:rPr>
              <a:t>予</a:t>
            </a:r>
            <a:r>
              <a:rPr dirty="0" sz="3600" spc="5" b="1">
                <a:solidFill>
                  <a:srgbClr val="FF0000"/>
                </a:solidFill>
                <a:latin typeface="Microsoft JhengHei"/>
                <a:cs typeface="Microsoft JhengHei"/>
              </a:rPr>
              <a:t>身分保</a:t>
            </a:r>
            <a:r>
              <a:rPr dirty="0" sz="3600" b="1">
                <a:solidFill>
                  <a:srgbClr val="FF0000"/>
                </a:solidFill>
                <a:latin typeface="Microsoft JhengHei"/>
                <a:cs typeface="Microsoft JhengHei"/>
              </a:rPr>
              <a:t>密、人身安全保護、工作權 </a:t>
            </a:r>
            <a:r>
              <a:rPr dirty="0" sz="3600" spc="10" b="1">
                <a:solidFill>
                  <a:srgbClr val="FF0000"/>
                </a:solidFill>
                <a:latin typeface="Microsoft JhengHei"/>
                <a:cs typeface="Microsoft JhengHei"/>
              </a:rPr>
              <a:t>保障</a:t>
            </a:r>
            <a:r>
              <a:rPr dirty="0" sz="3600" spc="5" b="1">
                <a:solidFill>
                  <a:srgbClr val="FF0000"/>
                </a:solidFill>
                <a:latin typeface="Microsoft JhengHei"/>
                <a:cs typeface="Microsoft JhengHei"/>
              </a:rPr>
              <a:t>、</a:t>
            </a:r>
            <a:r>
              <a:rPr dirty="0" sz="3600" b="1">
                <a:solidFill>
                  <a:srgbClr val="FF0000"/>
                </a:solidFill>
                <a:latin typeface="Microsoft JhengHei"/>
                <a:cs typeface="Microsoft JhengHei"/>
              </a:rPr>
              <a:t>刑責減</a:t>
            </a:r>
            <a:r>
              <a:rPr dirty="0" sz="3600" spc="5" b="1">
                <a:solidFill>
                  <a:srgbClr val="FF0000"/>
                </a:solidFill>
                <a:latin typeface="Microsoft JhengHei"/>
                <a:cs typeface="Microsoft JhengHei"/>
              </a:rPr>
              <a:t>免</a:t>
            </a:r>
            <a:r>
              <a:rPr dirty="0" sz="3600">
                <a:latin typeface="SimSun"/>
                <a:cs typeface="SimSun"/>
              </a:rPr>
              <a:t>等</a:t>
            </a:r>
            <a:r>
              <a:rPr dirty="0" sz="3600" spc="-10">
                <a:latin typeface="SimSun"/>
                <a:cs typeface="SimSun"/>
              </a:rPr>
              <a:t>規定，以建構</a:t>
            </a:r>
            <a:r>
              <a:rPr dirty="0" sz="3600">
                <a:latin typeface="SimSun"/>
                <a:cs typeface="SimSun"/>
              </a:rPr>
              <a:t>更完</a:t>
            </a:r>
            <a:r>
              <a:rPr dirty="0" sz="3600" spc="-5">
                <a:latin typeface="SimSun"/>
                <a:cs typeface="SimSun"/>
              </a:rPr>
              <a:t>善</a:t>
            </a:r>
            <a:r>
              <a:rPr dirty="0" sz="3600">
                <a:latin typeface="SimSun"/>
                <a:cs typeface="SimSun"/>
              </a:rPr>
              <a:t>的保護</a:t>
            </a:r>
            <a:endParaRPr sz="3600">
              <a:latin typeface="SimSun"/>
              <a:cs typeface="SimSun"/>
            </a:endParaRPr>
          </a:p>
          <a:p>
            <a:pPr marL="241300" marR="316865" indent="-229235">
              <a:lnSpc>
                <a:spcPts val="3890"/>
              </a:lnSpc>
              <a:spcBef>
                <a:spcPts val="1005"/>
              </a:spcBef>
              <a:buFont typeface="Arial MT"/>
              <a:buChar char="•"/>
              <a:tabLst>
                <a:tab pos="241935" algn="l"/>
              </a:tabLst>
            </a:pPr>
            <a:r>
              <a:rPr dirty="0" sz="3600" spc="10" b="1">
                <a:latin typeface="Microsoft JhengHei"/>
                <a:cs typeface="Microsoft JhengHei"/>
              </a:rPr>
              <a:t>《</a:t>
            </a:r>
            <a:r>
              <a:rPr dirty="0" sz="3600" spc="5" b="1">
                <a:latin typeface="Microsoft JhengHei"/>
                <a:cs typeface="Microsoft JhengHei"/>
              </a:rPr>
              <a:t>行政</a:t>
            </a:r>
            <a:r>
              <a:rPr dirty="0" sz="3600" spc="-5" b="1">
                <a:latin typeface="Microsoft JhengHei"/>
                <a:cs typeface="Microsoft JhengHei"/>
              </a:rPr>
              <a:t>院及所屬各機關處理人民陳情</a:t>
            </a:r>
            <a:r>
              <a:rPr dirty="0" sz="3600" b="1">
                <a:latin typeface="Microsoft JhengHei"/>
                <a:cs typeface="Microsoft JhengHei"/>
              </a:rPr>
              <a:t>案</a:t>
            </a:r>
            <a:r>
              <a:rPr dirty="0" sz="3600" b="1">
                <a:latin typeface="Microsoft JhengHei"/>
                <a:cs typeface="Microsoft JhengHei"/>
              </a:rPr>
              <a:t>件要</a:t>
            </a:r>
            <a:r>
              <a:rPr dirty="0" sz="3600" spc="20" b="1">
                <a:latin typeface="Microsoft JhengHei"/>
                <a:cs typeface="Microsoft JhengHei"/>
              </a:rPr>
              <a:t>點</a:t>
            </a:r>
            <a:r>
              <a:rPr dirty="0" sz="3600" b="1">
                <a:latin typeface="Microsoft JhengHei"/>
                <a:cs typeface="Microsoft JhengHei"/>
              </a:rPr>
              <a:t>》</a:t>
            </a:r>
            <a:r>
              <a:rPr dirty="0" sz="3600" spc="165" b="1">
                <a:latin typeface="Microsoft JhengHei"/>
                <a:cs typeface="Microsoft JhengHei"/>
              </a:rPr>
              <a:t>: </a:t>
            </a:r>
            <a:r>
              <a:rPr dirty="0" sz="3600">
                <a:latin typeface="SimSun"/>
                <a:cs typeface="SimSun"/>
              </a:rPr>
              <a:t>陳</a:t>
            </a:r>
            <a:r>
              <a:rPr dirty="0" sz="3600" spc="-5">
                <a:latin typeface="SimSun"/>
                <a:cs typeface="SimSun"/>
              </a:rPr>
              <a:t>情</a:t>
            </a:r>
            <a:r>
              <a:rPr dirty="0" sz="3600" spc="-10">
                <a:latin typeface="SimSun"/>
                <a:cs typeface="SimSun"/>
              </a:rPr>
              <a:t>案件有保密之必要者，受理機</a:t>
            </a:r>
            <a:r>
              <a:rPr dirty="0" sz="3600" spc="10">
                <a:latin typeface="SimSun"/>
                <a:cs typeface="SimSun"/>
              </a:rPr>
              <a:t>關</a:t>
            </a:r>
            <a:r>
              <a:rPr dirty="0" sz="3600">
                <a:solidFill>
                  <a:srgbClr val="FF0000"/>
                </a:solidFill>
                <a:latin typeface="SimSun"/>
                <a:cs typeface="SimSun"/>
              </a:rPr>
              <a:t>應予保密</a:t>
            </a:r>
            <a:r>
              <a:rPr dirty="0" sz="3600">
                <a:latin typeface="SimSun"/>
                <a:cs typeface="SimSun"/>
              </a:rPr>
              <a:t>。</a:t>
            </a:r>
            <a:endParaRPr sz="3600">
              <a:latin typeface="SimSun"/>
              <a:cs typeface="SimSu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16083" y="862583"/>
            <a:ext cx="1932431" cy="19324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dc:title>PowerPoint 簡報</dc:title>
  <dcterms:created xsi:type="dcterms:W3CDTF">2023-07-26T01:44:36Z</dcterms:created>
  <dcterms:modified xsi:type="dcterms:W3CDTF">2023-07-26T01:44:36Z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2023-05-25T00:00:00Z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2023-07-26T00:00:00Z</vt:filetime>
  </property>
</Properties>
</file>