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93" r:id="rId3"/>
    <p:sldId id="259" r:id="rId4"/>
    <p:sldId id="258" r:id="rId5"/>
    <p:sldId id="291" r:id="rId6"/>
    <p:sldId id="292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70" r:id="rId21"/>
    <p:sldId id="271" r:id="rId22"/>
    <p:sldId id="260" r:id="rId23"/>
    <p:sldId id="261" r:id="rId24"/>
    <p:sldId id="262" r:id="rId25"/>
    <p:sldId id="263" r:id="rId26"/>
    <p:sldId id="264" r:id="rId27"/>
    <p:sldId id="265" r:id="rId28"/>
    <p:sldId id="266" r:id="rId2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4E24E3-7D2C-4FF8-BA8B-0069A2D7CD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DF16D4B-28BD-4EE2-99A9-E1850576A0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503DC8E-BDCE-4890-9116-8249DED33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092EA-7509-461D-A8FA-0F3B6703691E}" type="datetimeFigureOut">
              <a:rPr lang="zh-TW" altLang="en-US" smtClean="0"/>
              <a:t>2026/8/3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439560C-F67B-4793-B661-4DDC0D215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35B9E41-1830-431B-8915-C32DA0162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E4A2-D863-4986-AB2B-5A115BE7B1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7488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E4027E-99D1-4048-AC9E-68F808EDC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2011AF3-B8A7-437D-96A4-14D7AD7B10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12AD7AE-C7DA-4BA4-8200-FBC6FB68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092EA-7509-461D-A8FA-0F3B6703691E}" type="datetimeFigureOut">
              <a:rPr lang="zh-TW" altLang="en-US" smtClean="0"/>
              <a:t>2026/8/3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0C0BBE5-E0A5-4A52-A09B-19FBBA3EB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96A0C6-C87A-4A99-9E5B-396C4278C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E4A2-D863-4986-AB2B-5A115BE7B1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5884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67083C5-B6F7-41BB-9F50-6997D0BB72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AA1D362-6FC9-41C7-80B8-D69CD91FC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4CAC669-E2DA-4C00-B6E7-DA2536F93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092EA-7509-461D-A8FA-0F3B6703691E}" type="datetimeFigureOut">
              <a:rPr lang="zh-TW" altLang="en-US" smtClean="0"/>
              <a:t>2026/8/3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46A367E-30E2-4A06-BB00-D9B0671BE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68D3F8A-E5C8-4A8F-B7B8-6E21343D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E4A2-D863-4986-AB2B-5A115BE7B1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9451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CB9E68-4110-4CE4-82A9-6447294BC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7C6BF3-6A5C-4828-96BD-C6EC3335B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C2EADB-08F1-44FB-AF2F-FDDD3A12B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092EA-7509-461D-A8FA-0F3B6703691E}" type="datetimeFigureOut">
              <a:rPr lang="zh-TW" altLang="en-US" smtClean="0"/>
              <a:t>2026/8/3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F44E75A-30B4-4F9D-9356-829E4ABFF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F12C143-08FB-49E5-8656-505B5F30D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E4A2-D863-4986-AB2B-5A115BE7B1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3437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7FA625-26B8-4175-BA7F-FAACB2F52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D0D564-1010-4EE3-8A7A-1D326E5E8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16E9E7C-451B-4543-93CC-951D2F906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092EA-7509-461D-A8FA-0F3B6703691E}" type="datetimeFigureOut">
              <a:rPr lang="zh-TW" altLang="en-US" smtClean="0"/>
              <a:t>2026/8/3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4A86A92-F6EC-4F98-B5A5-7F5F148DD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E8FBCF0-640A-4D63-9A16-904D0A81D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E4A2-D863-4986-AB2B-5A115BE7B1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7610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7919CE-6331-435B-A6A9-AD04654D7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9EDBEE6-FCE2-4053-855C-16D12BE9D3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E9C09DC-0072-4AF8-8056-5664DC3B71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4CC8A23-C987-49A4-B5EB-F085BEE18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092EA-7509-461D-A8FA-0F3B6703691E}" type="datetimeFigureOut">
              <a:rPr lang="zh-TW" altLang="en-US" smtClean="0"/>
              <a:t>2026/8/3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BB19B5C-A28D-4941-9C8C-9B2AE8043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046E925-052B-4D25-8F86-DEDC0B82D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E4A2-D863-4986-AB2B-5A115BE7B1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1751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F494D0-1364-4FF3-A44E-71DEB6A0A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8BE23DA-CF4E-4C56-8AF1-AEF051EF8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901A180-3752-401E-9E74-2B2FC5620E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C522D88-25D5-43B7-9B1C-CE8BDA2C63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57354D6-0070-49F4-B383-B41125E830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FD2E59C-CB42-4349-82C5-F3DFA903C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092EA-7509-461D-A8FA-0F3B6703691E}" type="datetimeFigureOut">
              <a:rPr lang="zh-TW" altLang="en-US" smtClean="0"/>
              <a:t>2026/8/3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9192CB2-B1C9-4C95-B55F-0777F700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C08D222-A950-4DEC-8671-ECC247034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E4A2-D863-4986-AB2B-5A115BE7B1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4947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9FD2D9-5562-4A40-8C3F-D2236AD9B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EB17C19-D910-4C3D-A555-353CE5CA3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092EA-7509-461D-A8FA-0F3B6703691E}" type="datetimeFigureOut">
              <a:rPr lang="zh-TW" altLang="en-US" smtClean="0"/>
              <a:t>2026/8/3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2D38C88-1B7A-4019-A1AF-B8A8AD065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3AD2F4B-CAA7-4A9B-AD26-ECE7032FB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E4A2-D863-4986-AB2B-5A115BE7B1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4782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BDB2FD3-7AFA-46F8-9539-7B59F08DC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092EA-7509-461D-A8FA-0F3B6703691E}" type="datetimeFigureOut">
              <a:rPr lang="zh-TW" altLang="en-US" smtClean="0"/>
              <a:t>2026/8/3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191568E-7EFD-4AC2-84EF-E8DE1F44C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1F3C348-3223-4A0F-9EE4-36F4AC938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E4A2-D863-4986-AB2B-5A115BE7B1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2458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9C0097-561C-46CF-A2A3-FDA4516F9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15118E8-2D68-4CB4-B772-83280B219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4495BA9-3B6A-4210-BA9D-DCCFAC66E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2A482E3-5A8C-4DEC-93DA-9E8B8FC08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092EA-7509-461D-A8FA-0F3B6703691E}" type="datetimeFigureOut">
              <a:rPr lang="zh-TW" altLang="en-US" smtClean="0"/>
              <a:t>2026/8/3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ED6C29C-CD87-4D78-B2A4-F6FBBCCCA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4C6A671-439B-4625-B467-413319F12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E4A2-D863-4986-AB2B-5A115BE7B1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8776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92E2C9-C464-452E-B2CD-5A915721C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E3799E2-7F47-4DA2-B70E-2C0027B09B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929F180-1927-4078-A5AE-7078BFFAE3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68330F7-F5AE-4B83-A064-460040526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092EA-7509-461D-A8FA-0F3B6703691E}" type="datetimeFigureOut">
              <a:rPr lang="zh-TW" altLang="en-US" smtClean="0"/>
              <a:t>2026/8/3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926929-7F55-446E-9E15-5669626AF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86A65F4-5B8C-4CA0-A74B-3859CA91F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EE4A2-D863-4986-AB2B-5A115BE7B1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2278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077078C-885E-47D5-9D07-BD0C8C28F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43E1321-8537-4840-9049-53F13AB1B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E3EB0E-0D1D-4317-98A2-8785141E2B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092EA-7509-461D-A8FA-0F3B6703691E}" type="datetimeFigureOut">
              <a:rPr lang="zh-TW" altLang="en-US" smtClean="0"/>
              <a:t>2026/8/3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65EE759-82D4-4E4C-AF64-B4EF6EA1B4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D7A422C-064D-4056-A5DB-F9A2A8C72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EE4A2-D863-4986-AB2B-5A115BE7B1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1057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"/>
            <a:ext cx="12192000" cy="6756273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9319045-4AF5-41E3-B80E-D466E87D5D55}"/>
              </a:ext>
            </a:extLst>
          </p:cNvPr>
          <p:cNvSpPr/>
          <p:nvPr/>
        </p:nvSpPr>
        <p:spPr>
          <a:xfrm>
            <a:off x="337258" y="184023"/>
            <a:ext cx="28777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0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反賄選宣導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7A0149F-2CA5-447D-98A8-DF9C0900871E}"/>
              </a:ext>
            </a:extLst>
          </p:cNvPr>
          <p:cNvSpPr/>
          <p:nvPr/>
        </p:nvSpPr>
        <p:spPr>
          <a:xfrm>
            <a:off x="9130738" y="184023"/>
            <a:ext cx="28777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0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反賄選宣導</a:t>
            </a:r>
          </a:p>
        </p:txBody>
      </p:sp>
    </p:spTree>
    <p:extLst>
      <p:ext uri="{BB962C8B-B14F-4D97-AF65-F5344CB8AC3E}">
        <p14:creationId xmlns:p14="http://schemas.microsoft.com/office/powerpoint/2010/main" val="2831590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"/>
            <a:ext cx="12192000" cy="659168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"/>
            <a:ext cx="12192000" cy="657339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6019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"/>
            <a:ext cx="12192000" cy="658253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"/>
            <a:ext cx="12192000" cy="68294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"/>
            <a:ext cx="12192000" cy="68294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"/>
            <a:ext cx="12192000" cy="68294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"/>
            <a:ext cx="12192000" cy="659168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EFB330B-03DC-481A-B828-AEAFE1EAE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699" y="0"/>
            <a:ext cx="12146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50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"/>
            <a:ext cx="12192000" cy="660996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7E2B980-F899-421B-AA86-F1F3B33B575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70" y="228600"/>
            <a:ext cx="4488219" cy="625449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8917F32-AC01-4754-877E-E835902F1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537" y="826193"/>
            <a:ext cx="5125165" cy="553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07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3BD60692-29E2-44BE-A7CD-E917B3B506B4}"/>
              </a:ext>
            </a:extLst>
          </p:cNvPr>
          <p:cNvSpPr txBox="1"/>
          <p:nvPr/>
        </p:nvSpPr>
        <p:spPr>
          <a:xfrm>
            <a:off x="1236726" y="746683"/>
            <a:ext cx="89222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b="1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Q</a:t>
            </a:r>
            <a:r>
              <a:rPr lang="zh-TW" altLang="en-US" sz="3200" b="1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：發現賄選，可以打哪一支電話號碼檢舉</a:t>
            </a:r>
            <a:r>
              <a:rPr lang="en-US" altLang="zh-TW" sz="3200" b="1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?</a:t>
            </a:r>
          </a:p>
          <a:p>
            <a:br>
              <a:rPr lang="zh-TW" altLang="en-US" sz="3200" dirty="0"/>
            </a:br>
            <a:r>
              <a:rPr lang="en-US" altLang="zh-TW" sz="32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A</a:t>
            </a:r>
            <a:r>
              <a:rPr lang="zh-TW" altLang="en-US" sz="32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：</a:t>
            </a:r>
            <a:r>
              <a:rPr lang="en-US" altLang="zh-TW" sz="32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0800-024-099</a:t>
            </a:r>
            <a:r>
              <a:rPr lang="zh-TW" altLang="en-US" sz="32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撥通後請按</a:t>
            </a:r>
            <a:r>
              <a:rPr lang="en-US" altLang="zh-TW" sz="32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4</a:t>
            </a:r>
            <a:r>
              <a:rPr lang="zh-TW" altLang="en-US" sz="3200" b="0" i="0" dirty="0"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。</a:t>
            </a:r>
            <a:endParaRPr lang="zh-TW" altLang="en-US" sz="32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ECD98B0-DB02-459B-B255-C48891A81DE0}"/>
              </a:ext>
            </a:extLst>
          </p:cNvPr>
          <p:cNvSpPr txBox="1"/>
          <p:nvPr/>
        </p:nvSpPr>
        <p:spPr>
          <a:xfrm>
            <a:off x="1236726" y="2690336"/>
            <a:ext cx="1012926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：反賄選檢舉獎金有多少？</a:t>
            </a:r>
            <a:br>
              <a:rPr lang="zh-TW" altLang="en-US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A: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最少</a:t>
            </a:r>
            <a:r>
              <a:rPr lang="en-US" altLang="zh-TW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萬元，最高</a:t>
            </a:r>
            <a:r>
              <a:rPr lang="en-US" altLang="zh-TW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1500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萬元，獎金金額多少要看是那一種選舉、是檢舉誰在買票。但無論如何最少都有</a:t>
            </a:r>
            <a:r>
              <a:rPr lang="en-US" altLang="zh-TW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如果檢舉預備買票，但還沒有買就被檢舉查獲，獎金減半。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571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383CF767-5C4E-4372-948F-EF7E0A897BB5}"/>
              </a:ext>
            </a:extLst>
          </p:cNvPr>
          <p:cNvSpPr txBox="1"/>
          <p:nvPr/>
        </p:nvSpPr>
        <p:spPr>
          <a:xfrm>
            <a:off x="1163574" y="644759"/>
            <a:ext cx="1020241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：因檢舉人之檢舉而查獲總統、副總統候選人賄選者，每ㄧ檢舉案件給予獎金新台幣</a:t>
            </a:r>
            <a:r>
              <a:rPr lang="en-US" altLang="zh-TW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en-US" altLang="zh-TW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1500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B3A415E-DDD7-48F7-9C08-603292282DD6}"/>
              </a:ext>
            </a:extLst>
          </p:cNvPr>
          <p:cNvSpPr txBox="1"/>
          <p:nvPr/>
        </p:nvSpPr>
        <p:spPr>
          <a:xfrm>
            <a:off x="1062990" y="2736502"/>
            <a:ext cx="1020241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：因檢舉人之檢舉而查獲立法委員或直轄市市長候選人賄選者，每ㄧ檢舉案件給予獎金新台幣</a:t>
            </a:r>
            <a:r>
              <a:rPr lang="en-US" altLang="zh-TW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en-US" altLang="zh-TW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1000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B6D2010-DCB0-4041-9D82-E1AD8086BE85}"/>
              </a:ext>
            </a:extLst>
          </p:cNvPr>
          <p:cNvSpPr txBox="1"/>
          <p:nvPr/>
        </p:nvSpPr>
        <p:spPr>
          <a:xfrm>
            <a:off x="1062990" y="4718518"/>
            <a:ext cx="1060475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：因檢舉人之檢舉而查獲縣</a:t>
            </a:r>
            <a:r>
              <a:rPr lang="en-US" altLang="zh-TW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市</a:t>
            </a:r>
            <a:r>
              <a:rPr lang="en-US" altLang="zh-TW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長候選人賄選者，每ㄧ檢舉案件給予獎金新台幣</a:t>
            </a:r>
            <a:r>
              <a:rPr lang="en-US" altLang="zh-TW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500</a:t>
            </a: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萬元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77549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A99651DD-20FB-4BC8-A90F-950644BBDAF5}"/>
              </a:ext>
            </a:extLst>
          </p:cNvPr>
          <p:cNvSpPr txBox="1"/>
          <p:nvPr/>
        </p:nvSpPr>
        <p:spPr>
          <a:xfrm>
            <a:off x="1053846" y="678424"/>
            <a:ext cx="980008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：領取檢舉獎金的條件</a:t>
            </a:r>
            <a:r>
              <a:rPr lang="en-US" altLang="zh-TW" sz="28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A: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因為你的檢舉而查到買票、賣票賄選案件時，可以領取獎金。不管是電話檢 舉，或直接向檢察官、調查官、警察檢舉都可以。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賄選行為人自首，並檢舉他人共犯賄選之罪者，不給予獎金。檢舉他人犯賄選之罪，經查明其為共犯者，亦同。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數人共同檢舉他人賄選之犯罪而應給與獎金者，其獎金平均分配。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數人先後檢舉同一賄選之犯罪者，獎金給與最先提供具體事證之檢舉人。但其餘檢舉人提供之事證，對於破案有重要幫助者，得酌情給獎。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757812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F149AEFB-08AD-424C-9873-24B9CB13F850}"/>
              </a:ext>
            </a:extLst>
          </p:cNvPr>
          <p:cNvSpPr txBox="1"/>
          <p:nvPr/>
        </p:nvSpPr>
        <p:spPr>
          <a:xfrm>
            <a:off x="962406" y="1684496"/>
            <a:ext cx="1056817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sz="32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：我什麼時候可以領到獎金</a:t>
            </a:r>
            <a:r>
              <a:rPr lang="en-US" altLang="zh-TW" sz="32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b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A:</a:t>
            </a:r>
            <a:b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檢察官將賄選案件起訴時，就可以先領到獎金的</a:t>
            </a:r>
            <a:r>
              <a:rPr lang="en-US" altLang="zh-TW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分之</a:t>
            </a:r>
            <a:r>
              <a:rPr lang="en-US" altLang="zh-TW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b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一審法院判決有罪時，可以再領到獎金的</a:t>
            </a:r>
            <a:r>
              <a:rPr lang="en-US" altLang="zh-TW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分之</a:t>
            </a:r>
            <a:r>
              <a:rPr lang="en-US" altLang="zh-TW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b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等案件判決有罪確定時，可以再領到</a:t>
            </a:r>
            <a:r>
              <a:rPr lang="en-US" altLang="zh-TW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分之</a:t>
            </a:r>
            <a:r>
              <a:rPr lang="en-US" altLang="zh-TW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32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63440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319961F3-BB76-44FC-AB18-25D53AA25874}"/>
              </a:ext>
            </a:extLst>
          </p:cNvPr>
          <p:cNvSpPr txBox="1"/>
          <p:nvPr/>
        </p:nvSpPr>
        <p:spPr>
          <a:xfrm>
            <a:off x="843534" y="660368"/>
            <a:ext cx="101841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Q:</a:t>
            </a:r>
            <a:r>
              <a:rPr lang="zh-TW" altLang="en-US" sz="24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怎樣申請獎金</a:t>
            </a:r>
            <a:r>
              <a:rPr lang="en-US" altLang="zh-TW" sz="24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b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4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A:</a:t>
            </a:r>
            <a:r>
              <a:rPr lang="zh-TW" altLang="en-US" sz="24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由受理你檢舉的單位或檢察署向法務部提出申請，法務部審核後認為條件符合時，會把獎金撥到受理你檢舉的單位或檢察署，再由該單位或檢察署通知你去領取獎金。領獎金時會保密你的身分。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E40CE1D-B29D-42AF-A08A-9FAF83309ECA}"/>
              </a:ext>
            </a:extLst>
          </p:cNvPr>
          <p:cNvSpPr txBox="1"/>
          <p:nvPr/>
        </p:nvSpPr>
        <p:spPr>
          <a:xfrm>
            <a:off x="916686" y="2569464"/>
            <a:ext cx="103304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Q:</a:t>
            </a:r>
            <a:r>
              <a:rPr lang="zh-TW" altLang="en-US" sz="24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我的身分會被別人知道嗎</a:t>
            </a:r>
            <a:r>
              <a:rPr lang="en-US" altLang="zh-TW" sz="2400" b="1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b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4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A:</a:t>
            </a:r>
            <a:r>
              <a:rPr lang="zh-TW" altLang="en-US" sz="2400" b="0" i="0" dirty="0">
                <a:solidFill>
                  <a:srgbClr val="22222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檢舉人的姓名、年齡、住居所等足以辨別其特徵即檢舉內容等資料，受理檢舉的單位會絕對保密，不會洩露。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35487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23F1D6-266B-4085-9868-AA698505D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" y="584313"/>
            <a:ext cx="10687472" cy="39703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Q：因檢舉人之檢舉而查獲縣(市)議員候選人賄選者，</a:t>
            </a:r>
            <a:endParaRPr kumimoji="0" lang="en-US" altLang="zh-TW" sz="2800" b="1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Lato" panose="020F050202020403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每ㄧ檢舉案件給予獎金新台幣?</a:t>
            </a:r>
            <a:endParaRPr kumimoji="0" lang="en-US" altLang="zh-TW" sz="2800" b="1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Lato" panose="020F050202020403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zh-TW" altLang="zh-TW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</a:br>
            <a:r>
              <a:rPr kumimoji="0" lang="zh-TW" altLang="zh-TW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A：200萬元。</a:t>
            </a:r>
            <a:endParaRPr kumimoji="0" lang="zh-TW" altLang="zh-TW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</a:t>
            </a:r>
            <a:endParaRPr kumimoji="0" lang="zh-TW" altLang="zh-TW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Q：因檢舉人之檢舉而查獲鄉(鎮、市)長、鄉(鎮、市)民代表、</a:t>
            </a:r>
            <a:endParaRPr kumimoji="0" lang="en-US" altLang="zh-TW" sz="2800" b="1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Lato" panose="020F050202020403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村(里)長候選人賄選者，每ㄧ檢舉案件給予獎金新台幣?</a:t>
            </a:r>
            <a:endParaRPr kumimoji="0" lang="en-US" altLang="zh-TW" sz="2800" b="1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Lato" panose="020F050202020403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zh-TW" altLang="zh-TW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</a:br>
            <a:r>
              <a:rPr kumimoji="0" lang="zh-TW" altLang="zh-TW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A：50萬元。</a:t>
            </a:r>
            <a:endParaRPr kumimoji="0" lang="zh-TW" altLang="zh-TW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0CFB6348-BB79-4E22-A230-E824847DB19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9538" y="38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4787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1CB4A7-AB8B-4571-AC81-FFE715BC4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192" y="679764"/>
            <a:ext cx="9372600" cy="44012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20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Q</a:t>
            </a:r>
            <a:r>
              <a:rPr kumimoji="0" lang="zh-TW" altLang="zh-TW" sz="20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：對候選人交付賄賂而約定放棄競選活動，違反什麼法律?</a:t>
            </a:r>
            <a:endParaRPr kumimoji="0" lang="en-US" altLang="zh-TW" sz="2000" b="1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Lato" panose="020F050202020403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</a:br>
            <a: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A：公職人員選舉罷免法。</a:t>
            </a:r>
            <a:endParaRPr kumimoji="0" lang="zh-TW" altLang="zh-TW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</a:t>
            </a:r>
            <a:endParaRPr kumimoji="0" lang="zh-TW" altLang="zh-TW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0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Q：什麼是買票罪?</a:t>
            </a:r>
            <a:b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</a:br>
            <a: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A：分為對選民買票罪與對團體機構行賄罪兩種。</a:t>
            </a:r>
            <a:endParaRPr kumimoji="0" lang="zh-TW" altLang="zh-TW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 </a:t>
            </a:r>
            <a:endParaRPr kumimoji="0" lang="zh-TW" altLang="zh-TW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20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Q：什麼是對選民買票罪?</a:t>
            </a:r>
            <a:b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</a:br>
            <a: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A：</a:t>
            </a:r>
            <a:b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</a:br>
            <a: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買票：對於有投票權之人，行求、期約或交付賄賂或其他不正利益，而約其不行使投票權或為一定之行使。</a:t>
            </a:r>
            <a:b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</a:br>
            <a: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候選人本人買票及非候選人而替候選人買票均成立犯罪。</a:t>
            </a:r>
            <a:b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</a:br>
            <a:r>
              <a:rPr kumimoji="0" lang="zh-TW" altLang="zh-TW" sz="20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Lato" panose="020F0502020204030203" pitchFamily="34" charset="0"/>
              </a:rPr>
              <a:t>除約定投給某一特定的候選人外，約定不法投票，或故意去投無效票，同樣構成買票罪。</a:t>
            </a:r>
            <a:endParaRPr kumimoji="0" lang="zh-TW" altLang="zh-TW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6097A2DA-CA92-42F4-8DEB-5CD7A5710F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2730" y="2088197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D8E89583-46BC-4133-B328-22C1074258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2730" y="274383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7400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275DA98-F7C9-4B0E-B5AD-4A8A728CC2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29718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61154CB-080B-4BA5-847C-49E80DB035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79792"/>
            <a:ext cx="12192000" cy="314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95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BC9812B-E5FA-4299-BB3E-7148AB27D9D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3768" y="0"/>
            <a:ext cx="4798232" cy="685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7815789-0058-4475-B877-5225B44540C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87448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C820ABC5-46CA-4104-8D11-B805484A4476}"/>
              </a:ext>
            </a:extLst>
          </p:cNvPr>
          <p:cNvSpPr/>
          <p:nvPr/>
        </p:nvSpPr>
        <p:spPr>
          <a:xfrm>
            <a:off x="5080337" y="781919"/>
            <a:ext cx="2031325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perspectiveHeroicExtremeLeftFacing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7200" b="1" cap="none" spc="0" dirty="0">
                <a:ln/>
                <a:solidFill>
                  <a:srgbClr val="0070C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反賄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1699422-8A5F-422D-8F85-3B530494DBA0}"/>
              </a:ext>
            </a:extLst>
          </p:cNvPr>
          <p:cNvSpPr/>
          <p:nvPr/>
        </p:nvSpPr>
        <p:spPr>
          <a:xfrm>
            <a:off x="5123011" y="2379071"/>
            <a:ext cx="2031325" cy="1200329"/>
          </a:xfrm>
          <a:prstGeom prst="rect">
            <a:avLst/>
          </a:prstGeom>
          <a:scene3d>
            <a:camera prst="orthographicFront"/>
            <a:lightRig rig="harsh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7200" b="1" dirty="0">
                <a:ln/>
                <a:solidFill>
                  <a:srgbClr val="66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我會</a:t>
            </a:r>
            <a:endParaRPr lang="zh-TW" altLang="en-US" sz="7200" b="1" cap="none" spc="0" dirty="0">
              <a:ln/>
              <a:solidFill>
                <a:srgbClr val="660066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B380D1F-9139-41FB-8F92-4311BC3A08FF}"/>
              </a:ext>
            </a:extLst>
          </p:cNvPr>
          <p:cNvSpPr/>
          <p:nvPr/>
        </p:nvSpPr>
        <p:spPr>
          <a:xfrm>
            <a:off x="4900778" y="3976223"/>
            <a:ext cx="2492990" cy="1015663"/>
          </a:xfrm>
          <a:prstGeom prst="rect">
            <a:avLst/>
          </a:prstGeom>
          <a:scene3d>
            <a:camera prst="isometricOffAxis2Left"/>
            <a:lightRig rig="threePt" dir="t"/>
          </a:scene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6000" b="1" dirty="0">
                <a:ln/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你不賄</a:t>
            </a:r>
            <a:endParaRPr lang="zh-TW" altLang="en-US" sz="6000" b="1" cap="none" spc="0" dirty="0">
              <a:ln/>
              <a:solidFill>
                <a:srgbClr val="00B05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88976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D7F6DF8-7886-466B-991A-FE93D6787F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7406"/>
            <a:ext cx="12119636" cy="662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774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BC061F5-6E13-4B7E-8B96-24C36E8E6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08"/>
            <a:ext cx="12060936" cy="67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662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"/>
            <a:ext cx="12192000" cy="66191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575"/>
            <a:ext cx="12192000" cy="66191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743</Words>
  <Application>Microsoft Office PowerPoint</Application>
  <PresentationFormat>寬螢幕</PresentationFormat>
  <Paragraphs>30</Paragraphs>
  <Slides>28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4" baseType="lpstr">
      <vt:lpstr>微軟正黑體</vt:lpstr>
      <vt:lpstr>Arial</vt:lpstr>
      <vt:lpstr>Calibri</vt:lpstr>
      <vt:lpstr>Calibri Light</vt:lpstr>
      <vt:lpstr>Lato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蔡佩珊</dc:creator>
  <cp:lastModifiedBy>劉志浩</cp:lastModifiedBy>
  <cp:revision>20</cp:revision>
  <dcterms:created xsi:type="dcterms:W3CDTF">2026-07-01T11:59:58Z</dcterms:created>
  <dcterms:modified xsi:type="dcterms:W3CDTF">2026-08-03T02:16:33Z</dcterms:modified>
</cp:coreProperties>
</file>